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0" r:id="rId8"/>
    <p:sldId id="262" r:id="rId9"/>
    <p:sldId id="263" r:id="rId10"/>
    <p:sldId id="264" r:id="rId11"/>
    <p:sldId id="265" r:id="rId12"/>
    <p:sldId id="266" r:id="rId13"/>
    <p:sldId id="267" r:id="rId14"/>
    <p:sldId id="274" r:id="rId15"/>
    <p:sldId id="268" r:id="rId16"/>
    <p:sldId id="275" r:id="rId17"/>
    <p:sldId id="269" r:id="rId18"/>
    <p:sldId id="276" r:id="rId19"/>
    <p:sldId id="270" r:id="rId20"/>
    <p:sldId id="277" r:id="rId21"/>
    <p:sldId id="271" r:id="rId22"/>
    <p:sldId id="278" r:id="rId23"/>
    <p:sldId id="272" r:id="rId24"/>
    <p:sldId id="279" r:id="rId25"/>
    <p:sldId id="273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18.01.2016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284984"/>
            <a:ext cx="6768752" cy="1752600"/>
          </a:xfrm>
        </p:spPr>
        <p:txBody>
          <a:bodyPr>
            <a:noAutofit/>
          </a:bodyPr>
          <a:lstStyle/>
          <a:p>
            <a:pPr algn="ctr"/>
            <a:r>
              <a:rPr lang="ru-RU" sz="5500" b="1" i="1" dirty="0" smtClean="0">
                <a:solidFill>
                  <a:srgbClr val="0070C0"/>
                </a:solidFill>
              </a:rPr>
              <a:t>Комплексный анализ текста</a:t>
            </a:r>
            <a:endParaRPr lang="ru-RU" sz="5500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Подготовка к ГИА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099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233285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4000" b="1" i="1" dirty="0" smtClean="0">
                <a:solidFill>
                  <a:srgbClr val="0070C0"/>
                </a:solidFill>
              </a:rPr>
              <a:t>Хороших людей больше, чем плохих. И жизнь движется вперёд не тем, что в человеке плохого, а тем, что есть в нём хорошего.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4624"/>
            <a:ext cx="6696744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Главная мысль текста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148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204482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800" b="1" i="1" dirty="0" smtClean="0">
                <a:solidFill>
                  <a:srgbClr val="0070C0"/>
                </a:solidFill>
              </a:rPr>
              <a:t>Бескорыстие не требует ни почестей, ни наград.</a:t>
            </a:r>
            <a:endParaRPr lang="ru-RU" sz="4800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512511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Вывод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424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040" y="1124744"/>
            <a:ext cx="8389440" cy="518457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1 </a:t>
            </a:r>
            <a:r>
              <a:rPr lang="ru-RU" sz="3600" b="1" dirty="0" smtClean="0"/>
              <a:t>группа </a:t>
            </a:r>
            <a:r>
              <a:rPr lang="ru-RU" sz="3600" dirty="0" smtClean="0"/>
              <a:t>– </a:t>
            </a:r>
            <a:r>
              <a:rPr lang="ru-RU" sz="3600" i="1" dirty="0" smtClean="0"/>
              <a:t>определить стиль речи данного текста и доказать свою точку зрения.</a:t>
            </a:r>
          </a:p>
          <a:p>
            <a:r>
              <a:rPr lang="ru-RU" sz="3600" b="1" dirty="0" smtClean="0"/>
              <a:t>2 группа </a:t>
            </a:r>
            <a:r>
              <a:rPr lang="ru-RU" sz="3600" dirty="0" smtClean="0"/>
              <a:t>– </a:t>
            </a:r>
            <a:r>
              <a:rPr lang="ru-RU" sz="3600" i="1" dirty="0" smtClean="0"/>
              <a:t>определить тип речи и доказать свою точку зрения.</a:t>
            </a:r>
            <a:endParaRPr lang="en-US" sz="3600" i="1" dirty="0" smtClean="0"/>
          </a:p>
          <a:p>
            <a:r>
              <a:rPr lang="ru-RU" sz="3600" b="1" i="1" dirty="0" smtClean="0"/>
              <a:t>3 группа </a:t>
            </a:r>
            <a:r>
              <a:rPr lang="ru-RU" sz="3600" i="1" dirty="0" smtClean="0"/>
              <a:t>– подобрать синонимы к слову «бескорыстный»; найти по тексту антоним к этому слову и указать его лексическое значение.</a:t>
            </a:r>
            <a:endParaRPr lang="ru-RU" sz="3600" b="1" i="1" dirty="0" smtClean="0"/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78296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Работа в группах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4898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680520"/>
          </a:xfrm>
        </p:spPr>
        <p:txBody>
          <a:bodyPr>
            <a:noAutofit/>
          </a:bodyPr>
          <a:lstStyle/>
          <a:p>
            <a:r>
              <a:rPr lang="ru-RU" sz="2800" dirty="0"/>
              <a:t>1). </a:t>
            </a:r>
            <a:r>
              <a:rPr lang="ru-RU" sz="2800" b="1" dirty="0"/>
              <a:t>Какое утверждение не соответствует содержанию текста?</a:t>
            </a:r>
          </a:p>
          <a:p>
            <a:pPr marL="0" indent="0">
              <a:buNone/>
            </a:pPr>
            <a:endParaRPr lang="ru-RU" sz="2800" dirty="0"/>
          </a:p>
          <a:p>
            <a:r>
              <a:rPr lang="ru-RU" sz="2800" dirty="0"/>
              <a:t>а) Хороших людей больше, чем плохих;</a:t>
            </a:r>
          </a:p>
          <a:p>
            <a:r>
              <a:rPr lang="ru-RU" sz="2800" dirty="0"/>
              <a:t>б) Корыстный человек свою жизнь ценит превыше всего;</a:t>
            </a:r>
          </a:p>
          <a:p>
            <a:r>
              <a:rPr lang="ru-RU" sz="2800" dirty="0"/>
              <a:t>в) Люди совершают героические поступки не ради почестей и наград;</a:t>
            </a:r>
          </a:p>
          <a:p>
            <a:r>
              <a:rPr lang="ru-RU" sz="2800" dirty="0"/>
              <a:t>г) Наша победа в минувшей войне добыта силой оружия</a:t>
            </a:r>
            <a:r>
              <a:rPr lang="ru-RU" sz="2800" dirty="0" smtClean="0"/>
              <a:t>.         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Работа в парах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98818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27280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г) Наша победа в минувшей войне добыта силой оружия. </a:t>
            </a:r>
            <a:endParaRPr lang="ru-RU" sz="3200" dirty="0" smtClean="0"/>
          </a:p>
          <a:p>
            <a:r>
              <a:rPr lang="ru-RU" sz="3200" dirty="0" smtClean="0"/>
              <a:t>      </a:t>
            </a:r>
          </a:p>
          <a:p>
            <a:r>
              <a:rPr lang="ru-RU" sz="3200" i="1" dirty="0" smtClean="0"/>
              <a:t>  </a:t>
            </a:r>
            <a:r>
              <a:rPr lang="ru-RU" sz="3200" i="1" dirty="0"/>
              <a:t>(см. предложение </a:t>
            </a:r>
            <a:r>
              <a:rPr lang="ru-RU" sz="3200" i="1" dirty="0" smtClean="0"/>
              <a:t>56) </a:t>
            </a:r>
            <a:r>
              <a:rPr lang="ru-RU" sz="3600" b="1" i="1" dirty="0" smtClean="0">
                <a:solidFill>
                  <a:srgbClr val="0070C0"/>
                </a:solidFill>
              </a:rPr>
              <a:t>Наша</a:t>
            </a:r>
            <a:r>
              <a:rPr lang="ru-RU" sz="3200" b="1" i="1" dirty="0" smtClean="0">
                <a:solidFill>
                  <a:srgbClr val="0070C0"/>
                </a:solidFill>
              </a:rPr>
              <a:t> </a:t>
            </a:r>
            <a:r>
              <a:rPr lang="ru-RU" sz="3600" b="1" i="1" dirty="0" smtClean="0">
                <a:solidFill>
                  <a:srgbClr val="0070C0"/>
                </a:solidFill>
              </a:rPr>
              <a:t>победа в минувшей войне добыта не только оружием, но и силой нравственности, бескорыстным служением Родине.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8298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8280920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dirty="0"/>
              <a:t>2). 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/>
              <a:t>Среди </a:t>
            </a:r>
            <a:r>
              <a:rPr lang="ru-RU" sz="4000" b="1" dirty="0"/>
              <a:t>предложений  15 – 25 найдите сложноподчинённое </a:t>
            </a:r>
            <a:r>
              <a:rPr lang="ru-RU" sz="4000" b="1" dirty="0" smtClean="0"/>
              <a:t>предложение и </a:t>
            </a:r>
            <a:r>
              <a:rPr lang="ru-RU" sz="4000" b="1" dirty="0"/>
              <a:t>з</a:t>
            </a:r>
            <a:r>
              <a:rPr lang="ru-RU" sz="4000" b="1" dirty="0" smtClean="0"/>
              <a:t>апишите его.</a:t>
            </a:r>
          </a:p>
          <a:p>
            <a:pPr>
              <a:lnSpc>
                <a:spcPct val="150000"/>
              </a:lnSpc>
            </a:pP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34783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764704"/>
            <a:ext cx="74168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i="1" dirty="0">
                <a:solidFill>
                  <a:srgbClr val="0070C0"/>
                </a:solidFill>
              </a:rPr>
              <a:t>Я знаю человека, который двадцать лет , с первого года войны, просидел на чердаке и почти потерял человеческий облик.   </a:t>
            </a:r>
            <a:r>
              <a:rPr lang="ru-RU" sz="3600" dirty="0"/>
              <a:t>(предложение 15)</a:t>
            </a:r>
          </a:p>
        </p:txBody>
      </p:sp>
    </p:spTree>
    <p:extLst>
      <p:ext uri="{BB962C8B-B14F-4D97-AF65-F5344CB8AC3E}">
        <p14:creationId xmlns:p14="http://schemas.microsoft.com/office/powerpoint/2010/main" xmlns="" val="1036953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92088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dirty="0"/>
              <a:t>3).</a:t>
            </a:r>
          </a:p>
          <a:p>
            <a:pPr>
              <a:lnSpc>
                <a:spcPct val="150000"/>
              </a:lnSpc>
            </a:pPr>
            <a:r>
              <a:rPr lang="ru-RU" sz="4000" dirty="0" smtClean="0"/>
              <a:t> </a:t>
            </a:r>
            <a:r>
              <a:rPr lang="ru-RU" sz="4000" b="1" dirty="0"/>
              <a:t>Среди предложений 31 – 37 найдите предложение с обособленным </a:t>
            </a:r>
            <a:r>
              <a:rPr lang="ru-RU" sz="4000" b="1" dirty="0" smtClean="0"/>
              <a:t>обстоятельством</a:t>
            </a:r>
            <a:r>
              <a:rPr lang="ru-RU" sz="4000" b="1" dirty="0"/>
              <a:t> </a:t>
            </a:r>
            <a:r>
              <a:rPr lang="ru-RU" sz="4000" b="1" dirty="0" smtClean="0"/>
              <a:t>и запишите его.</a:t>
            </a:r>
          </a:p>
          <a:p>
            <a:endParaRPr lang="ru-RU" sz="2800" b="1" dirty="0"/>
          </a:p>
          <a:p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840240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96752"/>
            <a:ext cx="691276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5400" b="1" i="1" dirty="0">
                <a:solidFill>
                  <a:srgbClr val="0070C0"/>
                </a:solidFill>
              </a:rPr>
              <a:t>Я засыпал, не выпуская её из рук… </a:t>
            </a:r>
            <a:r>
              <a:rPr lang="ru-RU" sz="4000" dirty="0"/>
              <a:t>(предложение 36)</a:t>
            </a:r>
          </a:p>
        </p:txBody>
      </p:sp>
    </p:spTree>
    <p:extLst>
      <p:ext uri="{BB962C8B-B14F-4D97-AF65-F5344CB8AC3E}">
        <p14:creationId xmlns:p14="http://schemas.microsoft.com/office/powerpoint/2010/main" xmlns="" val="1225399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764704"/>
            <a:ext cx="748883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4).  </a:t>
            </a:r>
          </a:p>
          <a:p>
            <a:r>
              <a:rPr lang="ru-RU" sz="3600" b="1" dirty="0" smtClean="0"/>
              <a:t> </a:t>
            </a:r>
            <a:r>
              <a:rPr lang="ru-RU" sz="3600" b="1" dirty="0"/>
              <a:t>Укажите ошибочное суждение</a:t>
            </a:r>
            <a:r>
              <a:rPr lang="ru-RU" sz="3600" b="1" dirty="0" smtClean="0"/>
              <a:t>:</a:t>
            </a:r>
          </a:p>
          <a:p>
            <a:endParaRPr lang="ru-RU" sz="3600" dirty="0"/>
          </a:p>
          <a:p>
            <a:r>
              <a:rPr lang="ru-RU" sz="2800" dirty="0"/>
              <a:t>а) В слове </a:t>
            </a:r>
            <a:r>
              <a:rPr lang="ru-RU" sz="2800" b="1" dirty="0">
                <a:solidFill>
                  <a:srgbClr val="FF0000"/>
                </a:solidFill>
              </a:rPr>
              <a:t>ЖИТЬ</a:t>
            </a:r>
            <a:r>
              <a:rPr lang="ru-RU" sz="2800" dirty="0"/>
              <a:t>  первый звук твёрдый; </a:t>
            </a:r>
          </a:p>
          <a:p>
            <a:r>
              <a:rPr lang="ru-RU" sz="2800" dirty="0"/>
              <a:t>б) В слове </a:t>
            </a:r>
            <a:r>
              <a:rPr lang="ru-RU" sz="2800" b="1" dirty="0">
                <a:solidFill>
                  <a:srgbClr val="FF0000"/>
                </a:solidFill>
              </a:rPr>
              <a:t>ДВАДЦАТЬ</a:t>
            </a:r>
            <a:r>
              <a:rPr lang="ru-RU" sz="2800" dirty="0"/>
              <a:t>  мягкость согласного [ т ] на письме обозначена буквой Ь (мягкий знак).</a:t>
            </a:r>
          </a:p>
          <a:p>
            <a:r>
              <a:rPr lang="ru-RU" sz="2800" dirty="0"/>
              <a:t>в) В слове </a:t>
            </a:r>
            <a:r>
              <a:rPr lang="ru-RU" sz="2800" b="1" dirty="0">
                <a:solidFill>
                  <a:srgbClr val="FF0000"/>
                </a:solidFill>
              </a:rPr>
              <a:t>ПРОСИДЕЛ</a:t>
            </a:r>
            <a:r>
              <a:rPr lang="ru-RU" sz="2800" dirty="0"/>
              <a:t>  гласная И является проверяемой.</a:t>
            </a:r>
          </a:p>
          <a:p>
            <a:r>
              <a:rPr lang="ru-RU" sz="2800" dirty="0"/>
              <a:t>г) В слове </a:t>
            </a:r>
            <a:r>
              <a:rPr lang="ru-RU" sz="2800" b="1" dirty="0">
                <a:solidFill>
                  <a:srgbClr val="FF0000"/>
                </a:solidFill>
              </a:rPr>
              <a:t>ДРУГИЕ</a:t>
            </a:r>
            <a:r>
              <a:rPr lang="ru-RU" sz="2800" dirty="0"/>
              <a:t> букв столько же, сколько звуков.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419546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Основные ключевые понятия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14400" y="1484313"/>
            <a:ext cx="8229600" cy="45259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Текст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Тема текста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Проблема текста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Стиль текста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Тип речи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Основные орфограммы   </a:t>
            </a:r>
            <a:r>
              <a:rPr lang="ru-RU" sz="2800" b="1" i="1" dirty="0" smtClean="0">
                <a:solidFill>
                  <a:srgbClr val="0070C0"/>
                </a:solidFill>
              </a:rPr>
              <a:t>(правописание безударных гласных,  чередующихся гласных,  приставок</a:t>
            </a:r>
            <a:r>
              <a:rPr lang="ru-RU" sz="2800" b="1" dirty="0" smtClean="0">
                <a:solidFill>
                  <a:srgbClr val="0070C0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70C0"/>
                </a:solidFill>
              </a:rPr>
              <a:t>Пунктограммы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80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7272808" cy="370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5400" b="1" i="1" dirty="0">
                <a:solidFill>
                  <a:srgbClr val="0070C0"/>
                </a:solidFill>
              </a:rPr>
              <a:t>г) В слове ДРУГИЕ букв столько же, сколько звуков.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41883417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77768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 smtClean="0"/>
              <a:t>5).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/>
              <a:t>Из </a:t>
            </a:r>
            <a:r>
              <a:rPr lang="ru-RU" sz="3200" b="1" dirty="0"/>
              <a:t>предложений 46 – 50 выпишите слово, в котором правописание –НН- и –Н- определяется правилом: «В полных страдательных причастиях, имеющих при себе приставку или зависимое слово, пишется –НН-» </a:t>
            </a:r>
            <a:endParaRPr lang="ru-RU" sz="3200" b="1" dirty="0" smtClean="0"/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842948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836712"/>
            <a:ext cx="74888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i="1" dirty="0"/>
              <a:t>Осталась </a:t>
            </a:r>
            <a:r>
              <a:rPr lang="ru-RU" sz="4400" b="1" i="1" dirty="0">
                <a:solidFill>
                  <a:srgbClr val="0070C0"/>
                </a:solidFill>
              </a:rPr>
              <a:t>подтверждённая </a:t>
            </a:r>
            <a:r>
              <a:rPr lang="ru-RU" sz="4400" b="1" i="1" dirty="0"/>
              <a:t>жизнью уверенность: хороших людей больше, чем плохих. </a:t>
            </a:r>
            <a:r>
              <a:rPr lang="ru-RU" sz="4000" dirty="0"/>
              <a:t>(предложение 49) 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xmlns="" val="477918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1377" y="620688"/>
            <a:ext cx="7776864" cy="4992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/>
              <a:t>6).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/>
              <a:t> </a:t>
            </a:r>
            <a:r>
              <a:rPr lang="ru-RU" sz="3600" b="1" dirty="0"/>
              <a:t>Из предложений </a:t>
            </a:r>
            <a:r>
              <a:rPr lang="ru-RU" sz="3600" b="1" dirty="0" smtClean="0"/>
              <a:t>21 - 24 </a:t>
            </a:r>
            <a:r>
              <a:rPr lang="ru-RU" sz="3600" b="1" dirty="0"/>
              <a:t>выпишите слова, в которых правописание приставки зависит от глухости – звонкости последующего </a:t>
            </a:r>
            <a:r>
              <a:rPr lang="ru-RU" sz="3600" b="1" dirty="0" smtClean="0"/>
              <a:t>согласного.</a:t>
            </a:r>
          </a:p>
          <a:p>
            <a:pPr>
              <a:lnSpc>
                <a:spcPct val="150000"/>
              </a:lnSpc>
            </a:pPr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88195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1" y="404664"/>
            <a:ext cx="7992889" cy="249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3600" i="1" dirty="0" smtClean="0"/>
              <a:t>Ещё </a:t>
            </a:r>
            <a:r>
              <a:rPr lang="ru-RU" sz="3600" i="1" dirty="0"/>
              <a:t>не понимая серьёзности положения, я </a:t>
            </a:r>
            <a:r>
              <a:rPr lang="ru-RU" sz="3600" b="1" i="1" dirty="0">
                <a:solidFill>
                  <a:srgbClr val="0070C0"/>
                </a:solidFill>
              </a:rPr>
              <a:t>испуганно</a:t>
            </a:r>
            <a:r>
              <a:rPr lang="ru-RU" sz="3600" i="1" dirty="0"/>
              <a:t> глядел на тётку. (предложение 23)</a:t>
            </a:r>
          </a:p>
        </p:txBody>
      </p:sp>
    </p:spTree>
    <p:extLst>
      <p:ext uri="{BB962C8B-B14F-4D97-AF65-F5344CB8AC3E}">
        <p14:creationId xmlns:p14="http://schemas.microsoft.com/office/powerpoint/2010/main" xmlns="" val="2487294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0414"/>
            <a:ext cx="7488832" cy="4992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/>
              <a:t>7).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/>
              <a:t>Укажите </a:t>
            </a:r>
            <a:r>
              <a:rPr lang="ru-RU" sz="3600" b="1" dirty="0"/>
              <a:t>способ </a:t>
            </a:r>
            <a:r>
              <a:rPr lang="ru-RU" sz="3600" b="1" dirty="0" smtClean="0"/>
              <a:t>связи слов </a:t>
            </a:r>
            <a:r>
              <a:rPr lang="ru-RU" sz="3600" b="1" dirty="0"/>
              <a:t>в словосочетании </a:t>
            </a:r>
            <a:r>
              <a:rPr lang="ru-RU" sz="3600" b="1" dirty="0" smtClean="0"/>
              <a:t> </a:t>
            </a:r>
            <a:r>
              <a:rPr lang="ru-RU" sz="3600" b="1" i="1" dirty="0" smtClean="0">
                <a:solidFill>
                  <a:srgbClr val="0070C0"/>
                </a:solidFill>
              </a:rPr>
              <a:t>«память </a:t>
            </a:r>
            <a:r>
              <a:rPr lang="ru-RU" sz="3600" b="1" i="1" dirty="0">
                <a:solidFill>
                  <a:srgbClr val="0070C0"/>
                </a:solidFill>
              </a:rPr>
              <a:t>о </a:t>
            </a:r>
            <a:r>
              <a:rPr lang="ru-RU" sz="3600" b="1" i="1" dirty="0" smtClean="0">
                <a:solidFill>
                  <a:srgbClr val="0070C0"/>
                </a:solidFill>
              </a:rPr>
              <a:t>людях» </a:t>
            </a:r>
            <a:r>
              <a:rPr lang="ru-RU" sz="3600" b="1" i="1" dirty="0"/>
              <a:t>(предложение 48) </a:t>
            </a:r>
            <a:r>
              <a:rPr lang="ru-RU" sz="3600" b="1" dirty="0"/>
              <a:t>и</a:t>
            </a:r>
            <a:r>
              <a:rPr lang="ru-RU" sz="3600" b="1" dirty="0" smtClean="0"/>
              <a:t> </a:t>
            </a:r>
            <a:r>
              <a:rPr lang="ru-RU" sz="3600" b="1" dirty="0"/>
              <a:t>замените его синонимичным словосочетанием со связью </a:t>
            </a:r>
            <a:r>
              <a:rPr lang="ru-RU" sz="3600" b="1" dirty="0" smtClean="0"/>
              <a:t>согласования.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605058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536174"/>
            <a:ext cx="7056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6000" b="1" i="1" dirty="0" smtClean="0">
                <a:solidFill>
                  <a:srgbClr val="0070C0"/>
                </a:solidFill>
              </a:rPr>
              <a:t>Управление. Людская память.</a:t>
            </a:r>
            <a:endParaRPr lang="ru-RU" sz="6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644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8136904" cy="4992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/>
              <a:t>8).</a:t>
            </a:r>
          </a:p>
          <a:p>
            <a:pPr>
              <a:lnSpc>
                <a:spcPct val="150000"/>
              </a:lnSpc>
            </a:pPr>
            <a:r>
              <a:rPr lang="ru-RU" sz="3600" dirty="0" smtClean="0"/>
              <a:t> </a:t>
            </a:r>
            <a:r>
              <a:rPr lang="ru-RU" sz="3600" b="1" dirty="0"/>
              <a:t>Укажите способ </a:t>
            </a:r>
            <a:r>
              <a:rPr lang="ru-RU" sz="3600" b="1" dirty="0" smtClean="0"/>
              <a:t>связи слов </a:t>
            </a:r>
            <a:r>
              <a:rPr lang="ru-RU" sz="3600" b="1" dirty="0"/>
              <a:t>в словосочетании </a:t>
            </a:r>
            <a:r>
              <a:rPr lang="ru-RU" sz="3600" b="1" i="1" dirty="0" smtClean="0">
                <a:solidFill>
                  <a:srgbClr val="0070C0"/>
                </a:solidFill>
              </a:rPr>
              <a:t>«человеческий облик» </a:t>
            </a:r>
            <a:r>
              <a:rPr lang="ru-RU" sz="3600" b="1" dirty="0"/>
              <a:t>(предложение51</a:t>
            </a:r>
            <a:r>
              <a:rPr lang="ru-RU" sz="3600" b="1" dirty="0" smtClean="0"/>
              <a:t>) и </a:t>
            </a:r>
            <a:r>
              <a:rPr lang="ru-RU" sz="3600" b="1" dirty="0"/>
              <a:t>замените его синонимичным словосочетанием со связью </a:t>
            </a:r>
            <a:r>
              <a:rPr lang="ru-RU" sz="3600" b="1" dirty="0" smtClean="0"/>
              <a:t>управления.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4225280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556792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6000" b="1" i="1" dirty="0" smtClean="0">
                <a:solidFill>
                  <a:srgbClr val="0070C0"/>
                </a:solidFill>
              </a:rPr>
              <a:t>Согласование.</a:t>
            </a:r>
          </a:p>
          <a:p>
            <a:pPr>
              <a:lnSpc>
                <a:spcPct val="150000"/>
              </a:lnSpc>
            </a:pPr>
            <a:r>
              <a:rPr lang="ru-RU" sz="6000" b="1" i="1" dirty="0" smtClean="0">
                <a:solidFill>
                  <a:srgbClr val="0070C0"/>
                </a:solidFill>
              </a:rPr>
              <a:t> Облик человека.</a:t>
            </a:r>
            <a:endParaRPr lang="ru-RU" sz="6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1199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56125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4000" b="1" i="1" dirty="0" smtClean="0">
                <a:solidFill>
                  <a:srgbClr val="0070C0"/>
                </a:solidFill>
              </a:rPr>
              <a:t>На этот шаг его, неопытного и трусливого, толкнула корысть: пусть умирают другие, а я хочу жить.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146250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chemeClr val="tx1"/>
                </a:solidFill>
              </a:rPr>
              <a:t>9).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Указать количество грамматических основ в предложении 52 и выписать их. 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936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56992"/>
            <a:ext cx="7772400" cy="2505075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Н.В. Гоголь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764704"/>
            <a:ext cx="7992888" cy="3312368"/>
          </a:xfrm>
        </p:spPr>
        <p:txBody>
          <a:bodyPr>
            <a:noAutofit/>
          </a:bodyPr>
          <a:lstStyle/>
          <a:p>
            <a:pPr algn="r"/>
            <a:r>
              <a:rPr lang="ru-RU" sz="3600" b="1" i="1" dirty="0" smtClean="0">
                <a:solidFill>
                  <a:srgbClr val="0070C0"/>
                </a:solidFill>
              </a:rPr>
              <a:t>«Перед вами громада – русский язык! Наслаждение глубокое зовёт вас, наслаждение погрузиться во всю неизмеримость его и изловить чудные законы его».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7035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80728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i="1" dirty="0"/>
              <a:t>На этот шаг его, неопытного и трусливого, </a:t>
            </a:r>
            <a:r>
              <a:rPr lang="ru-RU" sz="4000" b="1" i="1" dirty="0">
                <a:solidFill>
                  <a:srgbClr val="FF0000"/>
                </a:solidFill>
              </a:rPr>
              <a:t>толкнула корысть</a:t>
            </a:r>
            <a:r>
              <a:rPr lang="ru-RU" sz="4000" i="1" dirty="0"/>
              <a:t>: пусть </a:t>
            </a:r>
            <a:r>
              <a:rPr lang="ru-RU" sz="4000" b="1" i="1" dirty="0">
                <a:solidFill>
                  <a:srgbClr val="FF0000"/>
                </a:solidFill>
              </a:rPr>
              <a:t>умирают другие</a:t>
            </a:r>
            <a:r>
              <a:rPr lang="ru-RU" sz="4000" i="1" dirty="0"/>
              <a:t>, а </a:t>
            </a:r>
            <a:r>
              <a:rPr lang="ru-RU" sz="4000" b="1" i="1" dirty="0">
                <a:solidFill>
                  <a:srgbClr val="FF0000"/>
                </a:solidFill>
              </a:rPr>
              <a:t>я хочу жить</a:t>
            </a:r>
            <a:r>
              <a:rPr lang="ru-RU" sz="4000" i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959426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3285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« В своём рассуждении В.Песков прибегает к различным средствам выразительности, среди которых есть синтаксические, такие как: __________ ( предложения 39 – 45) и _________ (предложения 59 – 62). А разговор с отцом автор оформляет в виде _________ (предложения 31 – 34).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 Гипербола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Парцелляция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Фразеологизм</a:t>
            </a:r>
            <a:endParaRPr lang="ru-RU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Диалог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Цитирование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Ряды однородных членов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34481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</a:rPr>
              <a:t>10). Вставить на место пропусков цифры, соответствующие номеру термина из списка: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466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496943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« В своём рассуждении В.Песков прибегает к различным средствам выразительности, среди которых есть синтаксические, такие как: </a:t>
            </a:r>
            <a:r>
              <a:rPr lang="ru-RU" sz="2400" dirty="0" smtClean="0"/>
              <a:t>____</a:t>
            </a:r>
            <a:r>
              <a:rPr lang="ru-RU" sz="2800" dirty="0" smtClean="0">
                <a:solidFill>
                  <a:srgbClr val="FF0000"/>
                </a:solidFill>
              </a:rPr>
              <a:t>_</a:t>
            </a:r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r>
              <a:rPr lang="ru-RU" sz="2400" dirty="0" smtClean="0"/>
              <a:t>_____ </a:t>
            </a:r>
            <a:r>
              <a:rPr lang="ru-RU" sz="2400" dirty="0"/>
              <a:t>( предложения 39 – 45) и </a:t>
            </a:r>
            <a:r>
              <a:rPr lang="ru-RU" sz="2400" dirty="0" smtClean="0"/>
              <a:t>____</a:t>
            </a:r>
            <a:r>
              <a:rPr lang="ru-RU" sz="2400" b="1" dirty="0" smtClean="0">
                <a:solidFill>
                  <a:srgbClr val="FF0000"/>
                </a:solidFill>
              </a:rPr>
              <a:t>6</a:t>
            </a:r>
            <a:r>
              <a:rPr lang="ru-RU" sz="2400" b="1" dirty="0" smtClean="0">
                <a:solidFill>
                  <a:srgbClr val="0070C0"/>
                </a:solidFill>
              </a:rPr>
              <a:t>_</a:t>
            </a:r>
            <a:r>
              <a:rPr lang="ru-RU" sz="2400" dirty="0" smtClean="0"/>
              <a:t>____ </a:t>
            </a:r>
            <a:r>
              <a:rPr lang="ru-RU" sz="2400" dirty="0"/>
              <a:t>(предложения 59 – 62). А разговор с отцом автор оформляет в виде </a:t>
            </a:r>
            <a:r>
              <a:rPr lang="ru-RU" sz="2400" dirty="0" smtClean="0"/>
              <a:t>___</a:t>
            </a:r>
            <a:r>
              <a:rPr lang="ru-RU" sz="2400" b="1" dirty="0" smtClean="0">
                <a:solidFill>
                  <a:srgbClr val="FF0000"/>
                </a:solidFill>
              </a:rPr>
              <a:t>4</a:t>
            </a:r>
            <a:r>
              <a:rPr lang="ru-RU" sz="2400" b="1" dirty="0" smtClean="0">
                <a:solidFill>
                  <a:srgbClr val="0070C0"/>
                </a:solidFill>
              </a:rPr>
              <a:t>_</a:t>
            </a:r>
            <a:r>
              <a:rPr lang="ru-RU" sz="2400" dirty="0" smtClean="0"/>
              <a:t>_____ </a:t>
            </a:r>
            <a:r>
              <a:rPr lang="ru-RU" sz="2400" dirty="0"/>
              <a:t>(предложения 31 – 34).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/>
              <a:t> </a:t>
            </a:r>
            <a:r>
              <a:rPr lang="ru-RU" sz="2400" dirty="0" smtClean="0"/>
              <a:t>Гипербола</a:t>
            </a:r>
            <a:endParaRPr lang="ru-RU" sz="24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/>
              <a:t>Парцелляция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/>
              <a:t>Фразеологизм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/>
              <a:t>Диалог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/>
              <a:t>Цитирование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/>
              <a:t>Ряды однородных членов</a:t>
            </a:r>
          </a:p>
        </p:txBody>
      </p:sp>
    </p:spTree>
    <p:extLst>
      <p:ext uri="{BB962C8B-B14F-4D97-AF65-F5344CB8AC3E}">
        <p14:creationId xmlns:p14="http://schemas.microsoft.com/office/powerpoint/2010/main" xmlns="" val="882516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84784"/>
            <a:ext cx="6400800" cy="34747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0070C0"/>
                </a:solidFill>
              </a:rPr>
              <a:t>«5»</a:t>
            </a:r>
            <a:r>
              <a:rPr lang="ru-RU" sz="4000" dirty="0" smtClean="0"/>
              <a:t> – 13 – 15 баллов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0070C0"/>
                </a:solidFill>
              </a:rPr>
              <a:t>«4» </a:t>
            </a:r>
            <a:r>
              <a:rPr lang="ru-RU" sz="4000" dirty="0" smtClean="0"/>
              <a:t>– 10 – 12 баллов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0070C0"/>
                </a:solidFill>
              </a:rPr>
              <a:t>«3» </a:t>
            </a:r>
            <a:r>
              <a:rPr lang="ru-RU" sz="4000" dirty="0" smtClean="0"/>
              <a:t>– 6 – 9 баллов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rgbClr val="0070C0"/>
                </a:solidFill>
              </a:rPr>
              <a:t>«2» </a:t>
            </a:r>
            <a:r>
              <a:rPr lang="ru-RU" sz="4000" dirty="0" smtClean="0"/>
              <a:t>– 0 – 5 баллов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512511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Считаем баллы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896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488832" cy="45365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0070C0"/>
                </a:solidFill>
              </a:rPr>
              <a:t>По тексту Василия Пескова «Бескорыстие» написать сочинение – рассуждение.  «Как вы понимаете смысл высказывания Риммы Казаковой: «Как часто вся награда за труды – сознание исполненного долга».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512511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8074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409950" y="1664716"/>
          <a:ext cx="2324100" cy="4290568"/>
        </p:xfrm>
        <a:graphic>
          <a:graphicData uri="http://schemas.openxmlformats.org/drawingml/2006/table">
            <a:tbl>
              <a:tblPr/>
              <a:tblGrid>
                <a:gridCol w="1028700"/>
                <a:gridCol w="1000125"/>
                <a:gridCol w="295275"/>
              </a:tblGrid>
              <a:tr h="262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На уроке я работал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активно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пассивно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Своей работой на уроке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доволен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недоволен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За урок 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устал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не устал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Моё настроение стало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лучше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хуже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Материал урока мне был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понятен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не понятен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Домашнее задание было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лёгким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трудным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Рефлексия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638138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437112"/>
            <a:ext cx="7772400" cy="1280939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Марина Цветаева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7772400" cy="3816424"/>
          </a:xfrm>
        </p:spPr>
        <p:txBody>
          <a:bodyPr>
            <a:noAutofit/>
          </a:bodyPr>
          <a:lstStyle/>
          <a:p>
            <a:pPr algn="r"/>
            <a:r>
              <a:rPr lang="ru-RU" sz="3600" b="1" dirty="0" smtClean="0">
                <a:solidFill>
                  <a:srgbClr val="0070C0"/>
                </a:solidFill>
              </a:rPr>
              <a:t>«А что есть чтение – как не разгадывание, извлечение тайного, оставшегося за строками, за пределами слов… Чтение – прежде всего </a:t>
            </a:r>
          </a:p>
          <a:p>
            <a:pPr algn="r"/>
            <a:r>
              <a:rPr lang="ru-RU" sz="3600" b="1" dirty="0" smtClean="0">
                <a:solidFill>
                  <a:srgbClr val="0070C0"/>
                </a:solidFill>
              </a:rPr>
              <a:t>сотворчество».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21478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412776"/>
            <a:ext cx="4680520" cy="54452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9776"/>
            <a:ext cx="6512511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Василий Михайлович Песков</a:t>
            </a:r>
            <a:endParaRPr lang="ru-RU" sz="4400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2776"/>
            <a:ext cx="4680520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45691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7260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Бе</a:t>
            </a:r>
            <a:r>
              <a:rPr lang="ru-RU" sz="3600" dirty="0" smtClean="0">
                <a:solidFill>
                  <a:srgbClr val="FF0000"/>
                </a:solidFill>
              </a:rPr>
              <a:t>с</a:t>
            </a:r>
            <a:r>
              <a:rPr lang="ru-RU" sz="3600" dirty="0" smtClean="0">
                <a:solidFill>
                  <a:srgbClr val="0070C0"/>
                </a:solidFill>
              </a:rPr>
              <a:t>к</a:t>
            </a:r>
            <a:r>
              <a:rPr lang="ru-RU" sz="3600" dirty="0" smtClean="0">
                <a:solidFill>
                  <a:srgbClr val="FF0000"/>
                </a:solidFill>
              </a:rPr>
              <a:t>о</a:t>
            </a:r>
            <a:r>
              <a:rPr lang="ru-RU" sz="3600" dirty="0" smtClean="0">
                <a:solidFill>
                  <a:srgbClr val="0070C0"/>
                </a:solidFill>
              </a:rPr>
              <a:t>рыстие,   ум</a:t>
            </a:r>
            <a:r>
              <a:rPr lang="ru-RU" sz="3600" dirty="0" smtClean="0">
                <a:solidFill>
                  <a:srgbClr val="FF0000"/>
                </a:solidFill>
              </a:rPr>
              <a:t>о</a:t>
            </a:r>
            <a:r>
              <a:rPr lang="ru-RU" sz="3600" dirty="0" smtClean="0">
                <a:solidFill>
                  <a:srgbClr val="0070C0"/>
                </a:solidFill>
              </a:rPr>
              <a:t>ляюще гл</a:t>
            </a:r>
            <a:r>
              <a:rPr lang="ru-RU" sz="3600" dirty="0" smtClean="0">
                <a:solidFill>
                  <a:srgbClr val="FF0000"/>
                </a:solidFill>
              </a:rPr>
              <a:t>я</a:t>
            </a:r>
            <a:r>
              <a:rPr lang="ru-RU" sz="3600" dirty="0" smtClean="0">
                <a:solidFill>
                  <a:srgbClr val="0070C0"/>
                </a:solidFill>
              </a:rPr>
              <a:t>дел, с</a:t>
            </a:r>
            <a:r>
              <a:rPr lang="ru-RU" sz="3600" dirty="0" smtClean="0">
                <a:solidFill>
                  <a:srgbClr val="FF0000"/>
                </a:solidFill>
              </a:rPr>
              <a:t>о</a:t>
            </a:r>
            <a:r>
              <a:rPr lang="ru-RU" sz="3600" dirty="0" smtClean="0">
                <a:solidFill>
                  <a:srgbClr val="0070C0"/>
                </a:solidFill>
              </a:rPr>
              <a:t>б</a:t>
            </a:r>
            <a:r>
              <a:rPr lang="ru-RU" sz="3600" dirty="0" smtClean="0">
                <a:solidFill>
                  <a:srgbClr val="FF0000"/>
                </a:solidFill>
              </a:rPr>
              <a:t>и</a:t>
            </a:r>
            <a:r>
              <a:rPr lang="ru-RU" sz="3600" dirty="0" smtClean="0">
                <a:solidFill>
                  <a:srgbClr val="0070C0"/>
                </a:solidFill>
              </a:rPr>
              <a:t>рать,  п</a:t>
            </a:r>
            <a:r>
              <a:rPr lang="ru-RU" sz="3600" dirty="0" smtClean="0">
                <a:solidFill>
                  <a:srgbClr val="FF0000"/>
                </a:solidFill>
              </a:rPr>
              <a:t>од</a:t>
            </a:r>
            <a:r>
              <a:rPr lang="ru-RU" sz="3600" dirty="0" smtClean="0">
                <a:solidFill>
                  <a:srgbClr val="0070C0"/>
                </a:solidFill>
              </a:rPr>
              <a:t>тверждё</a:t>
            </a:r>
            <a:r>
              <a:rPr lang="ru-RU" sz="3600" dirty="0" smtClean="0">
                <a:solidFill>
                  <a:srgbClr val="FF0000"/>
                </a:solidFill>
              </a:rPr>
              <a:t>нн</a:t>
            </a:r>
            <a:r>
              <a:rPr lang="ru-RU" sz="3600" dirty="0" smtClean="0">
                <a:solidFill>
                  <a:srgbClr val="0070C0"/>
                </a:solidFill>
              </a:rPr>
              <a:t>ая жизнью увере</a:t>
            </a:r>
            <a:r>
              <a:rPr lang="ru-RU" sz="3600" dirty="0" smtClean="0">
                <a:solidFill>
                  <a:srgbClr val="FF0000"/>
                </a:solidFill>
              </a:rPr>
              <a:t>нн</a:t>
            </a:r>
            <a:r>
              <a:rPr lang="ru-RU" sz="3600" dirty="0" smtClean="0">
                <a:solidFill>
                  <a:srgbClr val="0070C0"/>
                </a:solidFill>
              </a:rPr>
              <a:t>ость,   двигаться </a:t>
            </a:r>
            <a:r>
              <a:rPr lang="ru-RU" sz="3600" u="sng" dirty="0" smtClean="0">
                <a:solidFill>
                  <a:srgbClr val="0070C0"/>
                </a:solidFill>
              </a:rPr>
              <a:t>вп</a:t>
            </a:r>
            <a:r>
              <a:rPr lang="ru-RU" sz="3600" dirty="0" smtClean="0">
                <a:solidFill>
                  <a:srgbClr val="0070C0"/>
                </a:solidFill>
              </a:rPr>
              <a:t>ерё</a:t>
            </a:r>
            <a:r>
              <a:rPr lang="ru-RU" sz="3600" dirty="0" smtClean="0">
                <a:solidFill>
                  <a:srgbClr val="FF0000"/>
                </a:solidFill>
              </a:rPr>
              <a:t>д</a:t>
            </a:r>
            <a:r>
              <a:rPr lang="ru-RU" sz="3600" dirty="0" smtClean="0">
                <a:solidFill>
                  <a:srgbClr val="0070C0"/>
                </a:solidFill>
              </a:rPr>
              <a:t>, бескоры</a:t>
            </a:r>
            <a:r>
              <a:rPr lang="ru-RU" sz="3600" dirty="0" smtClean="0">
                <a:solidFill>
                  <a:srgbClr val="FF0000"/>
                </a:solidFill>
              </a:rPr>
              <a:t>ст</a:t>
            </a:r>
            <a:r>
              <a:rPr lang="ru-RU" sz="3600" dirty="0" smtClean="0">
                <a:solidFill>
                  <a:srgbClr val="0070C0"/>
                </a:solidFill>
              </a:rPr>
              <a:t>ное служение </a:t>
            </a:r>
            <a:r>
              <a:rPr lang="ru-RU" sz="3600" dirty="0" smtClean="0">
                <a:solidFill>
                  <a:srgbClr val="FF0000"/>
                </a:solidFill>
              </a:rPr>
              <a:t>Р</a:t>
            </a:r>
            <a:r>
              <a:rPr lang="ru-RU" sz="3600" dirty="0" smtClean="0">
                <a:solidFill>
                  <a:srgbClr val="0070C0"/>
                </a:solidFill>
              </a:rPr>
              <a:t>одине, и</a:t>
            </a:r>
            <a:r>
              <a:rPr lang="ru-RU" sz="3600" dirty="0" smtClean="0">
                <a:solidFill>
                  <a:srgbClr val="FF0000"/>
                </a:solidFill>
              </a:rPr>
              <a:t>с</a:t>
            </a:r>
            <a:r>
              <a:rPr lang="ru-RU" sz="3600" dirty="0" smtClean="0">
                <a:solidFill>
                  <a:srgbClr val="0070C0"/>
                </a:solidFill>
              </a:rPr>
              <a:t>пуга</a:t>
            </a:r>
            <a:r>
              <a:rPr lang="ru-RU" sz="3600" dirty="0" smtClean="0">
                <a:solidFill>
                  <a:srgbClr val="FF0000"/>
                </a:solidFill>
              </a:rPr>
              <a:t>нн</a:t>
            </a:r>
            <a:r>
              <a:rPr lang="ru-RU" sz="3600" dirty="0" smtClean="0">
                <a:solidFill>
                  <a:srgbClr val="0070C0"/>
                </a:solidFill>
              </a:rPr>
              <a:t>о глядел,  всп</a:t>
            </a:r>
            <a:r>
              <a:rPr lang="ru-RU" sz="3600" dirty="0" smtClean="0">
                <a:solidFill>
                  <a:srgbClr val="FF0000"/>
                </a:solidFill>
              </a:rPr>
              <a:t>о</a:t>
            </a:r>
            <a:r>
              <a:rPr lang="ru-RU" sz="3600" dirty="0" smtClean="0">
                <a:solidFill>
                  <a:srgbClr val="0070C0"/>
                </a:solidFill>
              </a:rPr>
              <a:t>минаю случ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>
                <a:solidFill>
                  <a:srgbClr val="0070C0"/>
                </a:solidFill>
              </a:rPr>
              <a:t>й, книга </a:t>
            </a:r>
            <a:r>
              <a:rPr lang="ru-RU" sz="3600" dirty="0" smtClean="0">
                <a:solidFill>
                  <a:srgbClr val="FF0000"/>
                </a:solidFill>
              </a:rPr>
              <a:t>ис</a:t>
            </a:r>
            <a:r>
              <a:rPr lang="ru-RU" sz="3600" dirty="0" smtClean="0">
                <a:solidFill>
                  <a:srgbClr val="0070C0"/>
                </a:solidFill>
              </a:rPr>
              <a:t>чезла,  сила нравстве</a:t>
            </a:r>
            <a:r>
              <a:rPr lang="ru-RU" sz="3600" dirty="0" smtClean="0">
                <a:solidFill>
                  <a:srgbClr val="FF0000"/>
                </a:solidFill>
              </a:rPr>
              <a:t>нн</a:t>
            </a:r>
            <a:r>
              <a:rPr lang="ru-RU" sz="3600" dirty="0" smtClean="0">
                <a:solidFill>
                  <a:srgbClr val="0070C0"/>
                </a:solidFill>
              </a:rPr>
              <a:t>ости, корысть человека,   измождё</a:t>
            </a:r>
            <a:r>
              <a:rPr lang="ru-RU" sz="3600" dirty="0" smtClean="0">
                <a:solidFill>
                  <a:srgbClr val="FF0000"/>
                </a:solidFill>
              </a:rPr>
              <a:t>нн</a:t>
            </a:r>
            <a:r>
              <a:rPr lang="ru-RU" sz="3600" dirty="0" smtClean="0">
                <a:solidFill>
                  <a:srgbClr val="0070C0"/>
                </a:solidFill>
              </a:rPr>
              <a:t>ый бл</a:t>
            </a:r>
            <a:r>
              <a:rPr lang="ru-RU" sz="3600" dirty="0" smtClean="0">
                <a:solidFill>
                  <a:srgbClr val="FF0000"/>
                </a:solidFill>
              </a:rPr>
              <a:t>о</a:t>
            </a:r>
            <a:r>
              <a:rPr lang="ru-RU" sz="3600" dirty="0" smtClean="0">
                <a:solidFill>
                  <a:srgbClr val="0070C0"/>
                </a:solidFill>
              </a:rPr>
              <a:t>кадой </a:t>
            </a:r>
            <a:r>
              <a:rPr lang="ru-RU" sz="3600" dirty="0" smtClean="0">
                <a:solidFill>
                  <a:srgbClr val="FF0000"/>
                </a:solidFill>
              </a:rPr>
              <a:t>Л</a:t>
            </a:r>
            <a:r>
              <a:rPr lang="ru-RU" sz="3600" dirty="0" smtClean="0">
                <a:solidFill>
                  <a:srgbClr val="0070C0"/>
                </a:solidFill>
              </a:rPr>
              <a:t>енинград,   коло</a:t>
            </a:r>
            <a:r>
              <a:rPr lang="ru-RU" sz="3600" dirty="0" smtClean="0">
                <a:solidFill>
                  <a:srgbClr val="FF0000"/>
                </a:solidFill>
              </a:rPr>
              <a:t>нн</a:t>
            </a:r>
            <a:r>
              <a:rPr lang="ru-RU" sz="3600" dirty="0" smtClean="0">
                <a:solidFill>
                  <a:srgbClr val="0070C0"/>
                </a:solidFill>
              </a:rPr>
              <a:t>ы были построе</a:t>
            </a:r>
            <a:r>
              <a:rPr lang="ru-RU" sz="3600" dirty="0" smtClean="0">
                <a:solidFill>
                  <a:srgbClr val="FF0000"/>
                </a:solidFill>
              </a:rPr>
              <a:t>н</a:t>
            </a:r>
            <a:r>
              <a:rPr lang="ru-RU" sz="3600" dirty="0" smtClean="0">
                <a:solidFill>
                  <a:srgbClr val="0070C0"/>
                </a:solidFill>
              </a:rPr>
              <a:t>ы.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3407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Словарный диктант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1700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03244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ru-RU" sz="3600" b="1" dirty="0" smtClean="0">
                <a:solidFill>
                  <a:srgbClr val="0070C0"/>
                </a:solidFill>
              </a:rPr>
              <a:t>«5» баллов </a:t>
            </a:r>
            <a:r>
              <a:rPr lang="ru-RU" sz="3600" dirty="0" smtClean="0"/>
              <a:t>– ошибок нет</a:t>
            </a:r>
          </a:p>
          <a:p>
            <a:pPr>
              <a:lnSpc>
                <a:spcPct val="170000"/>
              </a:lnSpc>
            </a:pPr>
            <a:r>
              <a:rPr lang="ru-RU" sz="3600" b="1" dirty="0" smtClean="0">
                <a:solidFill>
                  <a:srgbClr val="0070C0"/>
                </a:solidFill>
              </a:rPr>
              <a:t>«4» балла </a:t>
            </a:r>
            <a:r>
              <a:rPr lang="ru-RU" sz="3600" dirty="0" smtClean="0"/>
              <a:t>– 1- 2 ошибки</a:t>
            </a:r>
          </a:p>
          <a:p>
            <a:pPr>
              <a:lnSpc>
                <a:spcPct val="170000"/>
              </a:lnSpc>
            </a:pPr>
            <a:r>
              <a:rPr lang="ru-RU" sz="3600" b="1" dirty="0" smtClean="0">
                <a:solidFill>
                  <a:srgbClr val="0070C0"/>
                </a:solidFill>
              </a:rPr>
              <a:t>«3» балла </a:t>
            </a:r>
            <a:r>
              <a:rPr lang="ru-RU" sz="3600" dirty="0" smtClean="0"/>
              <a:t>– 3 – 4 ошибки</a:t>
            </a:r>
          </a:p>
          <a:p>
            <a:pPr>
              <a:lnSpc>
                <a:spcPct val="170000"/>
              </a:lnSpc>
            </a:pPr>
            <a:r>
              <a:rPr lang="ru-RU" sz="3600" b="1" dirty="0" smtClean="0">
                <a:solidFill>
                  <a:srgbClr val="0070C0"/>
                </a:solidFill>
              </a:rPr>
              <a:t>«2» балла </a:t>
            </a:r>
            <a:r>
              <a:rPr lang="ru-RU" sz="3600" dirty="0" smtClean="0"/>
              <a:t>– 5 и более ошибок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3894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Результат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43425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1468760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rgbClr val="0070C0"/>
                </a:solidFill>
              </a:rPr>
              <a:t>Бескорыстие – одно из лучших качеств человека.</a:t>
            </a:r>
            <a:endParaRPr lang="ru-RU" sz="5400" b="1" i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Тема текста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508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941168"/>
            <a:ext cx="7772400" cy="1362075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Из словаря Даля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8496944" cy="3786212"/>
          </a:xfrm>
        </p:spPr>
        <p:txBody>
          <a:bodyPr>
            <a:noAutofit/>
          </a:bodyPr>
          <a:lstStyle/>
          <a:p>
            <a:r>
              <a:rPr lang="ru-RU" sz="3600" b="1" i="1" u="sng" dirty="0" smtClean="0">
                <a:solidFill>
                  <a:srgbClr val="0070C0"/>
                </a:solidFill>
              </a:rPr>
              <a:t>Бескорыстие</a:t>
            </a:r>
            <a:r>
              <a:rPr lang="ru-RU" sz="3600" b="1" i="1" dirty="0" smtClean="0">
                <a:solidFill>
                  <a:srgbClr val="0070C0"/>
                </a:solidFill>
              </a:rPr>
              <a:t> – </a:t>
            </a:r>
            <a:r>
              <a:rPr lang="ru-RU" sz="4000" i="1" dirty="0" smtClean="0">
                <a:solidFill>
                  <a:srgbClr val="0070C0"/>
                </a:solidFill>
              </a:rPr>
              <a:t>отсутствие корысти, жадности к имуществу, нежелание пользоваться чем – либо в ущерб, обиду или убыток другим; нежелание наград за добрые дела. Бескорыстен тот, кто думает о других более, чем о себе.</a:t>
            </a:r>
            <a:endParaRPr lang="ru-RU" sz="4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379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387</TotalTime>
  <Words>969</Words>
  <Application>Microsoft Office PowerPoint</Application>
  <PresentationFormat>Экран (4:3)</PresentationFormat>
  <Paragraphs>134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Бумажная</vt:lpstr>
      <vt:lpstr>Подготовка к ГИА</vt:lpstr>
      <vt:lpstr>Основные ключевые понятия</vt:lpstr>
      <vt:lpstr>Н.В. Гоголь</vt:lpstr>
      <vt:lpstr>Марина Цветаева</vt:lpstr>
      <vt:lpstr>Василий Михайлович Песков</vt:lpstr>
      <vt:lpstr>Словарный диктант</vt:lpstr>
      <vt:lpstr>Результат</vt:lpstr>
      <vt:lpstr>Тема текста</vt:lpstr>
      <vt:lpstr>Из словаря Даля</vt:lpstr>
      <vt:lpstr>Главная мысль текста</vt:lpstr>
      <vt:lpstr>Вывод</vt:lpstr>
      <vt:lpstr>Работа в группах</vt:lpstr>
      <vt:lpstr>Работа в парах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9). Указать количество грамматических основ в предложении 52 и выписать их. </vt:lpstr>
      <vt:lpstr>Слайд 30</vt:lpstr>
      <vt:lpstr>10). Вставить на место пропусков цифры, соответствующие номеру термина из списка:</vt:lpstr>
      <vt:lpstr>Слайд 32</vt:lpstr>
      <vt:lpstr>Считаем баллы</vt:lpstr>
      <vt:lpstr>Домашнее задание</vt:lpstr>
      <vt:lpstr>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ГИА</dc:title>
  <dc:creator>Пользователь</dc:creator>
  <cp:lastModifiedBy>Люси</cp:lastModifiedBy>
  <cp:revision>34</cp:revision>
  <dcterms:created xsi:type="dcterms:W3CDTF">2013-08-22T08:22:26Z</dcterms:created>
  <dcterms:modified xsi:type="dcterms:W3CDTF">2016-01-18T08:55:10Z</dcterms:modified>
</cp:coreProperties>
</file>