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68" r:id="rId9"/>
    <p:sldMasterId id="2147483780" r:id="rId10"/>
    <p:sldMasterId id="2147483792" r:id="rId11"/>
    <p:sldMasterId id="2147483804" r:id="rId12"/>
    <p:sldMasterId id="2147483816" r:id="rId13"/>
    <p:sldMasterId id="2147483828" r:id="rId14"/>
    <p:sldMasterId id="2147483840" r:id="rId15"/>
  </p:sldMasterIdLst>
  <p:sldIdLst>
    <p:sldId id="256" r:id="rId16"/>
    <p:sldId id="268" r:id="rId17"/>
    <p:sldId id="270" r:id="rId18"/>
    <p:sldId id="271" r:id="rId19"/>
    <p:sldId id="257" r:id="rId20"/>
    <p:sldId id="258" r:id="rId21"/>
    <p:sldId id="272" r:id="rId22"/>
    <p:sldId id="273" r:id="rId23"/>
    <p:sldId id="274" r:id="rId24"/>
    <p:sldId id="275" r:id="rId25"/>
    <p:sldId id="277" r:id="rId26"/>
    <p:sldId id="278" r:id="rId27"/>
    <p:sldId id="261" r:id="rId28"/>
    <p:sldId id="260" r:id="rId29"/>
    <p:sldId id="279" r:id="rId30"/>
    <p:sldId id="280" r:id="rId31"/>
    <p:sldId id="281" r:id="rId32"/>
    <p:sldId id="282" r:id="rId33"/>
    <p:sldId id="283" r:id="rId34"/>
    <p:sldId id="294" r:id="rId35"/>
    <p:sldId id="295" r:id="rId36"/>
    <p:sldId id="296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7658-E9F6-4DA1-B711-14AAEF90A94B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6406-E984-4A64-8F89-454A8886C2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58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7658-E9F6-4DA1-B711-14AAEF90A94B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6406-E984-4A64-8F89-454A8886C2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03029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53646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25474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7685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51163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862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34367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08774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99387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0232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77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7658-E9F6-4DA1-B711-14AAEF90A94B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6406-E984-4A64-8F89-454A8886C2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65118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2985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243" y="3810008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61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6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" y="3675533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2009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56B758B-2FA3-466B-970C-36A986AB5BA6}" type="datetimeFigureOut">
              <a:rPr lang="ru-RU" smtClean="0">
                <a:solidFill>
                  <a:srgbClr val="438086"/>
                </a:solidFill>
              </a:rPr>
              <a:pPr/>
              <a:t>13.03.2020</a:t>
            </a:fld>
            <a:endParaRPr lang="ru-RU" dirty="0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9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5DB368D-4286-462F-B7D8-CFDCEC4D0247}" type="slidenum">
              <a:rPr lang="ru-RU" smtClean="0">
                <a:solidFill>
                  <a:srgbClr val="4F271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102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758B-2FA3-466B-970C-36A986AB5BA6}" type="datetimeFigureOut">
              <a:rPr lang="ru-RU" smtClean="0">
                <a:solidFill>
                  <a:srgbClr val="438086"/>
                </a:solidFill>
              </a:rPr>
              <a:pPr/>
              <a:t>13.03.2020</a:t>
            </a:fld>
            <a:endParaRPr lang="ru-RU" dirty="0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368D-4286-462F-B7D8-CFDCEC4D0247}" type="slidenum">
              <a:rPr lang="ru-RU" smtClean="0">
                <a:solidFill>
                  <a:srgbClr val="4F271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04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32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758B-2FA3-466B-970C-36A986AB5BA6}" type="datetimeFigureOut">
              <a:rPr lang="ru-RU" smtClean="0">
                <a:solidFill>
                  <a:srgbClr val="438086"/>
                </a:solidFill>
              </a:rPr>
              <a:pPr/>
              <a:t>13.03.2020</a:t>
            </a:fld>
            <a:endParaRPr lang="ru-RU" dirty="0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368D-4286-462F-B7D8-CFDCEC4D0247}" type="slidenum">
              <a:rPr lang="ru-RU" smtClean="0">
                <a:solidFill>
                  <a:srgbClr val="4F271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6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546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546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758B-2FA3-466B-970C-36A986AB5BA6}" type="datetimeFigureOut">
              <a:rPr lang="ru-RU" smtClean="0">
                <a:solidFill>
                  <a:srgbClr val="438086"/>
                </a:solidFill>
              </a:rPr>
              <a:pPr/>
              <a:t>13.03.2020</a:t>
            </a:fld>
            <a:endParaRPr lang="ru-RU" dirty="0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368D-4286-462F-B7D8-CFDCEC4D0247}" type="slidenum">
              <a:rPr lang="ru-RU" smtClean="0">
                <a:solidFill>
                  <a:srgbClr val="4F271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40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8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65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6B758B-2FA3-466B-970C-36A986AB5BA6}" type="datetimeFigureOut">
              <a:rPr lang="ru-RU" smtClean="0">
                <a:solidFill>
                  <a:srgbClr val="438086"/>
                </a:solidFill>
              </a:rPr>
              <a:pPr/>
              <a:t>13.03.2020</a:t>
            </a:fld>
            <a:endParaRPr lang="ru-RU" dirty="0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5DB368D-4286-462F-B7D8-CFDCEC4D0247}" type="slidenum">
              <a:rPr lang="ru-RU" smtClean="0">
                <a:solidFill>
                  <a:srgbClr val="4F271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19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56B758B-2FA3-466B-970C-36A986AB5BA6}" type="datetimeFigureOut">
              <a:rPr lang="ru-RU" smtClean="0">
                <a:solidFill>
                  <a:srgbClr val="438086"/>
                </a:solidFill>
              </a:rPr>
              <a:pPr/>
              <a:t>13.03.2020</a:t>
            </a:fld>
            <a:endParaRPr lang="ru-RU" dirty="0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5DB368D-4286-462F-B7D8-CFDCEC4D0247}" type="slidenum">
              <a:rPr lang="ru-RU" smtClean="0">
                <a:solidFill>
                  <a:srgbClr val="4F271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128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758B-2FA3-466B-970C-36A986AB5BA6}" type="datetimeFigureOut">
              <a:rPr lang="ru-RU" smtClean="0">
                <a:solidFill>
                  <a:srgbClr val="438086"/>
                </a:solidFill>
              </a:rPr>
              <a:pPr/>
              <a:t>13.03.2020</a:t>
            </a:fld>
            <a:endParaRPr lang="ru-RU" dirty="0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368D-4286-462F-B7D8-CFDCEC4D0247}" type="slidenum">
              <a:rPr lang="ru-RU" smtClean="0">
                <a:solidFill>
                  <a:srgbClr val="4F271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276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758B-2FA3-466B-970C-36A986AB5BA6}" type="datetimeFigureOut">
              <a:rPr lang="ru-RU" smtClean="0">
                <a:solidFill>
                  <a:srgbClr val="438086"/>
                </a:solidFill>
              </a:rPr>
              <a:pPr/>
              <a:t>13.03.2020</a:t>
            </a:fld>
            <a:endParaRPr lang="ru-RU" dirty="0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368D-4286-462F-B7D8-CFDCEC4D0247}" type="slidenum">
              <a:rPr lang="ru-RU" smtClean="0">
                <a:solidFill>
                  <a:srgbClr val="4F271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727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6" y="1109162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430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758B-2FA3-466B-970C-36A986AB5BA6}" type="datetimeFigureOut">
              <a:rPr lang="ru-RU" smtClean="0">
                <a:solidFill>
                  <a:srgbClr val="438086"/>
                </a:solidFill>
              </a:rPr>
              <a:pPr/>
              <a:t>13.03.2020</a:t>
            </a:fld>
            <a:endParaRPr lang="ru-RU" dirty="0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368D-4286-462F-B7D8-CFDCEC4D0247}" type="slidenum">
              <a:rPr lang="ru-RU" smtClean="0">
                <a:solidFill>
                  <a:srgbClr val="4F271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736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06510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758B-2FA3-466B-970C-36A986AB5BA6}" type="datetimeFigureOut">
              <a:rPr lang="ru-RU" smtClean="0">
                <a:solidFill>
                  <a:srgbClr val="438086"/>
                </a:solidFill>
              </a:rPr>
              <a:pPr/>
              <a:t>13.03.2020</a:t>
            </a:fld>
            <a:endParaRPr lang="ru-RU" dirty="0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368D-4286-462F-B7D8-CFDCEC4D0247}" type="slidenum">
              <a:rPr lang="ru-RU" smtClean="0">
                <a:solidFill>
                  <a:srgbClr val="4F271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62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758B-2FA3-466B-970C-36A986AB5BA6}" type="datetimeFigureOut">
              <a:rPr lang="ru-RU" smtClean="0">
                <a:solidFill>
                  <a:srgbClr val="438086"/>
                </a:solidFill>
              </a:rPr>
              <a:pPr/>
              <a:t>13.03.2020</a:t>
            </a:fld>
            <a:endParaRPr lang="ru-RU" dirty="0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368D-4286-462F-B7D8-CFDCEC4D0247}" type="slidenum">
              <a:rPr lang="ru-RU" smtClean="0">
                <a:solidFill>
                  <a:srgbClr val="4F271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6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243" y="3810008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61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6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" y="3675533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2009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56B758B-2FA3-466B-970C-36A986AB5BA6}" type="datetimeFigureOut">
              <a:rPr lang="ru-RU" smtClean="0">
                <a:solidFill>
                  <a:srgbClr val="438086"/>
                </a:solidFill>
              </a:rPr>
              <a:pPr/>
              <a:t>13.03.2020</a:t>
            </a:fld>
            <a:endParaRPr lang="ru-RU" dirty="0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9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5DB368D-4286-462F-B7D8-CFDCEC4D0247}" type="slidenum">
              <a:rPr lang="ru-RU" smtClean="0">
                <a:solidFill>
                  <a:srgbClr val="4F271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530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758B-2FA3-466B-970C-36A986AB5BA6}" type="datetimeFigureOut">
              <a:rPr lang="ru-RU" smtClean="0">
                <a:solidFill>
                  <a:srgbClr val="438086"/>
                </a:solidFill>
              </a:rPr>
              <a:pPr/>
              <a:t>13.03.2020</a:t>
            </a:fld>
            <a:endParaRPr lang="ru-RU" dirty="0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368D-4286-462F-B7D8-CFDCEC4D0247}" type="slidenum">
              <a:rPr lang="ru-RU" smtClean="0">
                <a:solidFill>
                  <a:srgbClr val="4F271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542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32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758B-2FA3-466B-970C-36A986AB5BA6}" type="datetimeFigureOut">
              <a:rPr lang="ru-RU" smtClean="0">
                <a:solidFill>
                  <a:srgbClr val="438086"/>
                </a:solidFill>
              </a:rPr>
              <a:pPr/>
              <a:t>13.03.2020</a:t>
            </a:fld>
            <a:endParaRPr lang="ru-RU" dirty="0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368D-4286-462F-B7D8-CFDCEC4D0247}" type="slidenum">
              <a:rPr lang="ru-RU" smtClean="0">
                <a:solidFill>
                  <a:srgbClr val="4F271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40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546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546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758B-2FA3-466B-970C-36A986AB5BA6}" type="datetimeFigureOut">
              <a:rPr lang="ru-RU" smtClean="0">
                <a:solidFill>
                  <a:srgbClr val="438086"/>
                </a:solidFill>
              </a:rPr>
              <a:pPr/>
              <a:t>13.03.2020</a:t>
            </a:fld>
            <a:endParaRPr lang="ru-RU" dirty="0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368D-4286-462F-B7D8-CFDCEC4D0247}" type="slidenum">
              <a:rPr lang="ru-RU" smtClean="0">
                <a:solidFill>
                  <a:srgbClr val="4F271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3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8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65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6B758B-2FA3-466B-970C-36A986AB5BA6}" type="datetimeFigureOut">
              <a:rPr lang="ru-RU" smtClean="0">
                <a:solidFill>
                  <a:srgbClr val="438086"/>
                </a:solidFill>
              </a:rPr>
              <a:pPr/>
              <a:t>13.03.2020</a:t>
            </a:fld>
            <a:endParaRPr lang="ru-RU" dirty="0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5DB368D-4286-462F-B7D8-CFDCEC4D0247}" type="slidenum">
              <a:rPr lang="ru-RU" smtClean="0">
                <a:solidFill>
                  <a:srgbClr val="4F271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038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56B758B-2FA3-466B-970C-36A986AB5BA6}" type="datetimeFigureOut">
              <a:rPr lang="ru-RU" smtClean="0">
                <a:solidFill>
                  <a:srgbClr val="438086"/>
                </a:solidFill>
              </a:rPr>
              <a:pPr/>
              <a:t>13.03.2020</a:t>
            </a:fld>
            <a:endParaRPr lang="ru-RU" dirty="0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5DB368D-4286-462F-B7D8-CFDCEC4D0247}" type="slidenum">
              <a:rPr lang="ru-RU" smtClean="0">
                <a:solidFill>
                  <a:srgbClr val="4F271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86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758B-2FA3-466B-970C-36A986AB5BA6}" type="datetimeFigureOut">
              <a:rPr lang="ru-RU" smtClean="0">
                <a:solidFill>
                  <a:srgbClr val="438086"/>
                </a:solidFill>
              </a:rPr>
              <a:pPr/>
              <a:t>13.03.2020</a:t>
            </a:fld>
            <a:endParaRPr lang="ru-RU" dirty="0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368D-4286-462F-B7D8-CFDCEC4D0247}" type="slidenum">
              <a:rPr lang="ru-RU" smtClean="0">
                <a:solidFill>
                  <a:srgbClr val="4F271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154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758B-2FA3-466B-970C-36A986AB5BA6}" type="datetimeFigureOut">
              <a:rPr lang="ru-RU" smtClean="0">
                <a:solidFill>
                  <a:srgbClr val="438086"/>
                </a:solidFill>
              </a:rPr>
              <a:pPr/>
              <a:t>13.03.2020</a:t>
            </a:fld>
            <a:endParaRPr lang="ru-RU" dirty="0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368D-4286-462F-B7D8-CFDCEC4D0247}" type="slidenum">
              <a:rPr lang="ru-RU" smtClean="0">
                <a:solidFill>
                  <a:srgbClr val="4F271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209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53637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6" y="1109162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430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758B-2FA3-466B-970C-36A986AB5BA6}" type="datetimeFigureOut">
              <a:rPr lang="ru-RU" smtClean="0">
                <a:solidFill>
                  <a:srgbClr val="438086"/>
                </a:solidFill>
              </a:rPr>
              <a:pPr/>
              <a:t>13.03.2020</a:t>
            </a:fld>
            <a:endParaRPr lang="ru-RU" dirty="0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368D-4286-462F-B7D8-CFDCEC4D0247}" type="slidenum">
              <a:rPr lang="ru-RU" smtClean="0">
                <a:solidFill>
                  <a:srgbClr val="4F271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77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758B-2FA3-466B-970C-36A986AB5BA6}" type="datetimeFigureOut">
              <a:rPr lang="ru-RU" smtClean="0">
                <a:solidFill>
                  <a:srgbClr val="438086"/>
                </a:solidFill>
              </a:rPr>
              <a:pPr/>
              <a:t>13.03.2020</a:t>
            </a:fld>
            <a:endParaRPr lang="ru-RU" dirty="0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368D-4286-462F-B7D8-CFDCEC4D0247}" type="slidenum">
              <a:rPr lang="ru-RU" smtClean="0">
                <a:solidFill>
                  <a:srgbClr val="4F271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468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758B-2FA3-466B-970C-36A986AB5BA6}" type="datetimeFigureOut">
              <a:rPr lang="ru-RU" smtClean="0">
                <a:solidFill>
                  <a:srgbClr val="438086"/>
                </a:solidFill>
              </a:rPr>
              <a:pPr/>
              <a:t>13.03.2020</a:t>
            </a:fld>
            <a:endParaRPr lang="ru-RU" dirty="0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368D-4286-462F-B7D8-CFDCEC4D0247}" type="slidenum">
              <a:rPr lang="ru-RU" smtClean="0">
                <a:solidFill>
                  <a:srgbClr val="4F271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854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23682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74265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02307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22630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94027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47223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96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8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51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20605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131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13753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73442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92411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10546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53905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2722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38712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15321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857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08738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14550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872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43215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42547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11573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2351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12802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1406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5689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552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12333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6039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8612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7941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23948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44713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55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043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833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7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7658-E9F6-4DA1-B711-14AAEF90A94B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6406-E984-4A64-8F89-454A8886C2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718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7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439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164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274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783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670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0829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8874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905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1375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50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7658-E9F6-4DA1-B711-14AAEF90A94B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6406-E984-4A64-8F89-454A8886C2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5267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2636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2399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703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898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357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3058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498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5380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0172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74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7658-E9F6-4DA1-B711-14AAEF90A94B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6406-E984-4A64-8F89-454A8886C2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8547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0191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6370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7892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4236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1603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9603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0947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7423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46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80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7658-E9F6-4DA1-B711-14AAEF90A94B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6406-E984-4A64-8F89-454A8886C2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6309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8751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6208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9513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937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2877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5044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256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0119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869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89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7658-E9F6-4DA1-B711-14AAEF90A94B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6406-E984-4A64-8F89-454A8886C2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8319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0112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4495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9146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2600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5124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8609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921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7087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1519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98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7658-E9F6-4DA1-B711-14AAEF90A94B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6406-E984-4A64-8F89-454A8886C2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6772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7829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0008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5547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6411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9744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1122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4462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0471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8144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54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7658-E9F6-4DA1-B711-14AAEF90A94B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6406-E984-4A64-8F89-454A8886C2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2003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4185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5049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609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7840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5527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8418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401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0283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6224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544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7658-E9F6-4DA1-B711-14AAEF90A94B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6406-E984-4A64-8F89-454A8886C2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95225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3524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16217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6645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37186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2216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36588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94611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0726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177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96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67658-E9F6-4DA1-B711-14AAEF90A94B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E6406-E984-4A64-8F89-454A8886C2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03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8000"/>
            <a:lum/>
          </a:blip>
          <a:srcRect/>
          <a:stretch>
            <a:fillRect t="-38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42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940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8" y="308398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43" y="360368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61" y="440234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7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56B758B-2FA3-466B-970C-36A986AB5BA6}" type="datetimeFigureOut">
              <a:rPr lang="ru-RU" smtClean="0">
                <a:solidFill>
                  <a:srgbClr val="438086"/>
                </a:solidFill>
                <a:latin typeface="Calibri"/>
                <a:cs typeface="Arial" charset="0"/>
              </a:rPr>
              <a:pPr/>
              <a:t>13.03.2020</a:t>
            </a:fld>
            <a:endParaRPr lang="ru-RU" dirty="0">
              <a:solidFill>
                <a:srgbClr val="438086"/>
              </a:solidFill>
              <a:latin typeface="Calibri"/>
              <a:cs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>
              <a:solidFill>
                <a:prstClr val="black">
                  <a:lumMod val="60000"/>
                  <a:lumOff val="40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5DB368D-4286-462F-B7D8-CFDCEC4D0247}" type="slidenum">
              <a:rPr lang="ru-RU" smtClean="0">
                <a:solidFill>
                  <a:srgbClr val="4F271C">
                    <a:lumMod val="60000"/>
                    <a:lumOff val="40000"/>
                  </a:srgbClr>
                </a:solidFill>
                <a:latin typeface="Calibri"/>
                <a:cs typeface="Arial" charset="0"/>
              </a:rPr>
              <a:pPr/>
              <a:t>‹#›</a:t>
            </a:fld>
            <a:endParaRPr lang="ru-RU" dirty="0">
              <a:solidFill>
                <a:srgbClr val="4F271C">
                  <a:lumMod val="60000"/>
                  <a:lumOff val="40000"/>
                </a:srgbClr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93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940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8" y="308398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43" y="360368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61" y="440234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7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56B758B-2FA3-466B-970C-36A986AB5BA6}" type="datetimeFigureOut">
              <a:rPr lang="ru-RU" smtClean="0">
                <a:solidFill>
                  <a:srgbClr val="438086"/>
                </a:solidFill>
                <a:latin typeface="Calibri"/>
                <a:cs typeface="Arial" charset="0"/>
              </a:rPr>
              <a:pPr/>
              <a:t>13.03.2020</a:t>
            </a:fld>
            <a:endParaRPr lang="ru-RU" dirty="0">
              <a:solidFill>
                <a:srgbClr val="438086"/>
              </a:solidFill>
              <a:latin typeface="Calibri"/>
              <a:cs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>
              <a:solidFill>
                <a:prstClr val="black">
                  <a:lumMod val="60000"/>
                  <a:lumOff val="40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5DB368D-4286-462F-B7D8-CFDCEC4D0247}" type="slidenum">
              <a:rPr lang="ru-RU" smtClean="0">
                <a:solidFill>
                  <a:srgbClr val="4F271C">
                    <a:lumMod val="60000"/>
                    <a:lumOff val="40000"/>
                  </a:srgbClr>
                </a:solidFill>
                <a:latin typeface="Calibri"/>
                <a:cs typeface="Arial" charset="0"/>
              </a:rPr>
              <a:pPr/>
              <a:t>‹#›</a:t>
            </a:fld>
            <a:endParaRPr lang="ru-RU" dirty="0">
              <a:solidFill>
                <a:srgbClr val="4F271C">
                  <a:lumMod val="60000"/>
                  <a:lumOff val="40000"/>
                </a:srgbClr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12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8000"/>
            <a:lum/>
          </a:blip>
          <a:srcRect/>
          <a:stretch>
            <a:fillRect t="-38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02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8000"/>
            <a:lum/>
          </a:blip>
          <a:srcRect/>
          <a:stretch>
            <a:fillRect t="-38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99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8000"/>
            <a:lum/>
          </a:blip>
          <a:srcRect/>
          <a:stretch>
            <a:fillRect t="-38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64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8000"/>
            <a:lum/>
          </a:blip>
          <a:srcRect/>
          <a:stretch>
            <a:fillRect t="-38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9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8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8000"/>
            <a:lum/>
          </a:blip>
          <a:srcRect/>
          <a:stretch>
            <a:fillRect t="-38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68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8000"/>
            <a:lum/>
          </a:blip>
          <a:srcRect/>
          <a:stretch>
            <a:fillRect t="-38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51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8000"/>
            <a:lum/>
          </a:blip>
          <a:srcRect/>
          <a:stretch>
            <a:fillRect t="-38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80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8000"/>
            <a:lum/>
          </a:blip>
          <a:srcRect/>
          <a:stretch>
            <a:fillRect t="-38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19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8000"/>
            <a:lum/>
          </a:blip>
          <a:srcRect/>
          <a:stretch>
            <a:fillRect t="-38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33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8000"/>
            <a:lum/>
          </a:blip>
          <a:srcRect/>
          <a:stretch>
            <a:fillRect t="-38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09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8000"/>
            <a:lum/>
          </a:blip>
          <a:srcRect/>
          <a:stretch>
            <a:fillRect t="-38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48F7A-2AF8-44BB-8341-1AAC9A219D42}" type="datetimeFigureOut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13.03.2020</a:t>
            </a:fld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522F3-7A1B-4D9D-9F7F-6DAE6F8CA63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31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6633"/>
            <a:ext cx="5112567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0038" y="4437112"/>
            <a:ext cx="86409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Сочинение – рассуждение по проблеме текста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Вспомним,  с чего начать!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95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6633"/>
            <a:ext cx="7886700" cy="72007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Типовые конструкции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размышляет над проблемой….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текста затрагивает проблему…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центре внимания автора проблема…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тексте 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имя фамилия автора в род. п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) поднимается проблема…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Предложенный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для анализа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текст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имя фамилия автора в род.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 посвящён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проблеме…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Текст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имя фамилия автора в род. п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) заставил меня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задуматься над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сложной проблемой…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Имя фамилия автора в род. п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) предлагает своим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читателям задуматься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над проблемой…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зачем, почему и т.п.)…? Именно эта проблема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привлекает внимание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автора.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0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19675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Комментарий к проблеме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303030"/>
                </a:solidFill>
                <a:latin typeface="Times New Roman"/>
              </a:rPr>
              <a:t>Комментарий – это пояснительные замечания, рассуждения по поводу выделенной проблемы текста </a:t>
            </a:r>
            <a:r>
              <a:rPr lang="ru-RU" i="1" dirty="0">
                <a:solidFill>
                  <a:srgbClr val="C00000"/>
                </a:solidFill>
                <a:latin typeface="Times New Roman"/>
              </a:rPr>
              <a:t>(это не </a:t>
            </a:r>
            <a:r>
              <a:rPr lang="ru-RU" i="1" dirty="0" smtClean="0">
                <a:solidFill>
                  <a:srgbClr val="C00000"/>
                </a:solidFill>
                <a:latin typeface="Times New Roman"/>
              </a:rPr>
              <a:t>пересказ текста</a:t>
            </a:r>
            <a:r>
              <a:rPr lang="ru-RU" i="1" dirty="0">
                <a:solidFill>
                  <a:srgbClr val="C00000"/>
                </a:solidFill>
                <a:latin typeface="Times New Roman"/>
              </a:rPr>
              <a:t>, не допускается чрезмерное цитирование). </a:t>
            </a:r>
            <a:r>
              <a:rPr lang="ru-RU" dirty="0">
                <a:solidFill>
                  <a:srgbClr val="303030"/>
                </a:solidFill>
                <a:latin typeface="Times New Roman"/>
              </a:rPr>
              <a:t>В комментарии следует привести не менее 2 примеров из прочитанного</a:t>
            </a:r>
          </a:p>
          <a:p>
            <a:pPr marL="0" indent="0">
              <a:buNone/>
            </a:pPr>
            <a:r>
              <a:rPr lang="ru-RU" dirty="0">
                <a:solidFill>
                  <a:srgbClr val="303030"/>
                </a:solidFill>
                <a:latin typeface="Times New Roman"/>
              </a:rPr>
              <a:t>текста, важных для понимания </a:t>
            </a: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проблемы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221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116633"/>
            <a:ext cx="7886700" cy="93610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Комментарий бывает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11560" y="836712"/>
            <a:ext cx="3868340" cy="432047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Текстовый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23528" y="1268760"/>
            <a:ext cx="4174654" cy="492090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Проблема раскрывается автором на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примере 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качестве примера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автор рассматривает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заставляет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читателя задуматься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(над чем).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текста обращает внимание на…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размышлениях автора звучит мысль о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том, что…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доказывает, что…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убеждён в том, что…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разделяет мнение (кого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Автор искренне восхищён, огорчён (чем).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приводит нас к выводу о том,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что…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427984" y="908720"/>
            <a:ext cx="3887391" cy="36003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Концептуальный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29152" y="1340768"/>
            <a:ext cx="4407344" cy="525658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Проблема (чего?)- одна из актуальных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проблем нашего времени.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Данная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социальная (нравственная 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т.д.) проблема имеет многовековую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историю.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из нас не раз сталкивался с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этой проблемой (где, когда).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большинство из нас, автор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считает, что…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Вопреки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мнению большинства автор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считает что…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полемизирует (с кем).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подробно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рассматривает…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обращает наше внимание на…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образом, автор убеждает нас 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том что…</a:t>
            </a:r>
          </a:p>
        </p:txBody>
      </p:sp>
    </p:spTree>
    <p:extLst>
      <p:ext uri="{BB962C8B-B14F-4D97-AF65-F5344CB8AC3E}">
        <p14:creationId xmlns:p14="http://schemas.microsoft.com/office/powerpoint/2010/main" val="154076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fontAlgn="base">
              <a:spcAft>
                <a:spcPts val="0"/>
              </a:spcAft>
              <a:buNone/>
            </a:pPr>
            <a:r>
              <a:rPr lang="ru-RU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Если 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пересказа слишком много</a:t>
            </a:r>
            <a:r>
              <a:rPr lang="ru-RU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, </a:t>
            </a:r>
            <a:r>
              <a:rPr lang="ru-RU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но в то же время экзаменуемый приводит свои размышления над прочитанным, то при подсчёте слов учитываются только 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эти размышления</a:t>
            </a:r>
            <a:r>
              <a:rPr lang="ru-RU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. </a:t>
            </a:r>
            <a:r>
              <a:rPr lang="ru-RU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Сочинение, в котором 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менее 70 слов, не засчитывается.</a:t>
            </a:r>
            <a:endParaRPr lang="ru-RU" dirty="0" smtClean="0"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  <a:p>
            <a:pPr marL="0" indent="0" fontAlgn="base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ru-RU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Необходимо выделить эти 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два аргумента</a:t>
            </a:r>
            <a:r>
              <a:rPr lang="ru-RU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. </a:t>
            </a:r>
            <a:r>
              <a:rPr lang="ru-RU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Постарайтесь подобрать примеры, 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с разной точки зрения, освещающие проблему</a:t>
            </a:r>
            <a:r>
              <a:rPr lang="ru-RU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210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Комментарий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62500" lnSpcReduction="20000"/>
          </a:bodyPr>
          <a:lstStyle/>
          <a:p>
            <a:pPr marL="0" indent="0" algn="just" fontAlgn="base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222222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Следующий этап сочинения – </a:t>
            </a:r>
            <a:r>
              <a:rPr lang="ru-RU" b="1" i="1" dirty="0" smtClean="0">
                <a:solidFill>
                  <a:srgbClr val="222222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комментарий проблемы</a:t>
            </a:r>
            <a:r>
              <a:rPr lang="ru-RU" b="1" dirty="0" smtClean="0">
                <a:solidFill>
                  <a:srgbClr val="222222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 fontAlgn="base">
              <a:spcAft>
                <a:spcPts val="0"/>
              </a:spcAft>
              <a:buNone/>
            </a:pPr>
            <a:r>
              <a:rPr lang="ru-RU" b="1" i="1" dirty="0" smtClean="0">
                <a:solidFill>
                  <a:srgbClr val="80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Комментарий к сформулированной проблеме исходного текста.</a:t>
            </a:r>
            <a:endParaRPr lang="ru-RU" sz="3600" b="1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just" fontAlgn="base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22222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22222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За него можно получить </a:t>
            </a:r>
            <a:r>
              <a:rPr lang="ru-RU" dirty="0" smtClean="0">
                <a:solidFill>
                  <a:srgbClr val="C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5 баллов</a:t>
            </a:r>
            <a:r>
              <a:rPr lang="ru-RU" dirty="0" smtClean="0">
                <a:solidFill>
                  <a:srgbClr val="22222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just" fontAlgn="base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План</a:t>
            </a:r>
            <a:r>
              <a:rPr lang="ru-RU" dirty="0" smtClean="0">
                <a:solidFill>
                  <a:srgbClr val="22222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данной части сочинения:</a:t>
            </a:r>
            <a:endParaRPr lang="ru-RU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 algn="just" fontAlgn="base">
              <a:lnSpc>
                <a:spcPct val="107000"/>
              </a:lnSpc>
              <a:buSzPts val="1000"/>
              <a:buNone/>
              <a:tabLst>
                <a:tab pos="457200" algn="l"/>
              </a:tabLst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Первый аргумент</a:t>
            </a:r>
            <a:r>
              <a:rPr lang="ru-RU" dirty="0" smtClean="0">
                <a:solidFill>
                  <a:srgbClr val="222222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 из текста для комментирования проблемы, его значение для её раскрытия.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just" fontAlgn="base">
              <a:lnSpc>
                <a:spcPct val="107000"/>
              </a:lnSpc>
              <a:buSzPts val="1000"/>
              <a:buNone/>
              <a:tabLst>
                <a:tab pos="457200" algn="l"/>
              </a:tabLst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Второй аргумент</a:t>
            </a:r>
            <a:r>
              <a:rPr lang="ru-RU" dirty="0" smtClean="0">
                <a:solidFill>
                  <a:srgbClr val="222222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 из текста для комментирования проблемы, его значение для её раскрытия.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just" fontAlgn="base">
              <a:lnSpc>
                <a:spcPct val="107000"/>
              </a:lnSpc>
              <a:buSzPts val="1000"/>
              <a:buNone/>
              <a:tabLst>
                <a:tab pos="457200" algn="l"/>
              </a:tabLst>
            </a:pPr>
            <a:r>
              <a:rPr lang="ru-RU" dirty="0" smtClean="0">
                <a:solidFill>
                  <a:srgbClr val="222222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Определение 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смысловой связи</a:t>
            </a:r>
            <a:r>
              <a:rPr lang="ru-RU" dirty="0" smtClean="0">
                <a:solidFill>
                  <a:srgbClr val="222222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 данных примеров для раскрытия проблемы текста.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 fontAlgn="base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Категорически запрещено:</a:t>
            </a:r>
            <a:endParaRPr lang="ru-RU" dirty="0" smtClean="0">
              <a:solidFill>
                <a:srgbClr val="C0000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 algn="just" fontAlgn="base">
              <a:lnSpc>
                <a:spcPct val="107000"/>
              </a:lnSpc>
              <a:buSzPts val="1000"/>
              <a:buNone/>
              <a:tabLst>
                <a:tab pos="457200" algn="l"/>
              </a:tabLst>
            </a:pPr>
            <a:r>
              <a:rPr lang="ru-RU" dirty="0" smtClean="0">
                <a:solidFill>
                  <a:srgbClr val="222222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-просто пересказывать текст, не анализируя его.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just" fontAlgn="base">
              <a:lnSpc>
                <a:spcPct val="107000"/>
              </a:lnSpc>
              <a:buSzPts val="1000"/>
              <a:buNone/>
              <a:tabLst>
                <a:tab pos="457200" algn="l"/>
              </a:tabLst>
            </a:pPr>
            <a:r>
              <a:rPr lang="ru-RU" dirty="0" smtClean="0">
                <a:solidFill>
                  <a:srgbClr val="222222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-использовать в анализе большое количество цитат.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 fontAlgn="base">
              <a:spcAft>
                <a:spcPts val="0"/>
              </a:spcAft>
              <a:buNone/>
            </a:pPr>
            <a:r>
              <a:rPr lang="ru-RU" dirty="0" smtClean="0">
                <a:solidFill>
                  <a:srgbClr val="22222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 критериях чётко указано, что если сочинение представляет собой </a:t>
            </a:r>
            <a:r>
              <a:rPr lang="ru-RU" b="1" dirty="0" smtClean="0">
                <a:solidFill>
                  <a:srgbClr val="22222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пересказ </a:t>
            </a:r>
            <a:r>
              <a:rPr lang="ru-RU" dirty="0" smtClean="0">
                <a:solidFill>
                  <a:srgbClr val="22222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текста без анализа, то оно оценивается </a:t>
            </a:r>
            <a:r>
              <a:rPr lang="ru-RU" b="1" dirty="0" smtClean="0">
                <a:solidFill>
                  <a:srgbClr val="22222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0 баллов.</a:t>
            </a:r>
            <a:endParaRPr lang="ru-RU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46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Способы выражения авторской позиции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49792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Автор считает, что…</a:t>
            </a:r>
          </a:p>
          <a:p>
            <a:pPr marL="109728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подводит читателя к выводу о том, что…</a:t>
            </a:r>
          </a:p>
          <a:p>
            <a:pPr marL="109728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Рассуждая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над проблемой, автор приходит к следующему выводу…</a:t>
            </a:r>
          </a:p>
          <a:p>
            <a:pPr marL="109728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Позиция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автора 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может быть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сформулирована следующим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образом…</a:t>
            </a:r>
          </a:p>
          <a:p>
            <a:pPr marL="109728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призывает нас ( к чему)</a:t>
            </a:r>
          </a:p>
          <a:p>
            <a:pPr marL="109728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убеждает нас в том, что…</a:t>
            </a:r>
          </a:p>
          <a:p>
            <a:pPr marL="109728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осуждает (кого/что, за что)</a:t>
            </a:r>
          </a:p>
          <a:p>
            <a:pPr marL="109728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Отношение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автора к поставленной проблеме неоднозначно.</a:t>
            </a:r>
          </a:p>
          <a:p>
            <a:pPr marL="109728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цель автора заключается в том, что…</a:t>
            </a:r>
          </a:p>
          <a:p>
            <a:pPr marL="109728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Хотя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позиция автора не выражена явно, логика текста убеждает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том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что…</a:t>
            </a:r>
          </a:p>
        </p:txBody>
      </p:sp>
    </p:spTree>
    <p:extLst>
      <p:ext uri="{BB962C8B-B14F-4D97-AF65-F5344CB8AC3E}">
        <p14:creationId xmlns:p14="http://schemas.microsoft.com/office/powerpoint/2010/main" val="216935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91264" cy="288032"/>
          </a:xfrm>
        </p:spPr>
        <p:txBody>
          <a:bodyPr>
            <a:normAutofit fontScale="90000"/>
          </a:bodyPr>
          <a:lstStyle/>
          <a:p>
            <a:pPr marL="365760" lvl="0" indent="-256032">
              <a:spcBef>
                <a:spcPts val="300"/>
              </a:spcBef>
            </a:pPr>
            <a:r>
              <a:rPr lang="ru-RU" sz="2000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</a:br>
            <a:r>
              <a:rPr lang="ru-RU" sz="2000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Аргументация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собственного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мнения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0577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сочинении вы должны выразить свое мнение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сформулированной проблеме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согласившись или не согласившись с позицией автора. В своем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ответе вы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должны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обосновать свою позицию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(обращаемся к тексту+ к проблеме)</a:t>
            </a:r>
          </a:p>
          <a:p>
            <a:pPr marL="109728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Обратите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</a:p>
          <a:p>
            <a:pPr marL="109728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Недостаточно формально заявить о своем мнении: «Я согласен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согласен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с автором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Ваша позиция должна быть сформулирована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отдельном предложении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1297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60649"/>
            <a:ext cx="7886700" cy="64807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Композиция сочинения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55627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Вступление: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Проблемный вопрос</a:t>
            </a:r>
            <a:endParaRPr lang="ru-RU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Общие сведения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 проблеме</a:t>
            </a: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Ссылка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 авторитетное мнение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вопросу, близкому к обсуждаемой проблеме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Создание определённого эмоционального настроя</a:t>
            </a: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Цитата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из исходного текста (или другого источника), связанная с рассматриваемой проблемой</a:t>
            </a: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Обращение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 фактам биографии автора, его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взглядам,</a:t>
            </a: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убеждениям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78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61559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Комментарий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052736"/>
            <a:ext cx="7886700" cy="511256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ТЕЗИС</a:t>
            </a:r>
          </a:p>
          <a:p>
            <a:pPr marL="0" indent="0"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ОБРАЩЕНИЕ К ТЕКСТУ ЗА ДОКАЗАТЕЛЬСТВОМ ИЕЗИСА ПО ПРОБЛЕМЕ</a:t>
            </a:r>
          </a:p>
          <a:p>
            <a:pPr marL="0" indent="0"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МИКРОВЫВОД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2 комментария по исходному тексту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!между собой соотнесены: либо противопоставлены, либо тождественны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!комментируйте проблему с 2 сторон</a:t>
            </a: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644008" y="1412776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644008" y="3140968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76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496944" cy="6480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СТРУКТУРА СОЧИНЕНИЯ-РАССУЖДЕНИЯ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514350" indent="-514350" algn="ctr">
              <a:buAutoNum type="arabicPeriod"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Вступление </a:t>
            </a:r>
            <a:endParaRPr lang="ru-RU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Проблема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2. Комментарий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А) Аргумент №1+микровывод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Б) Аргумент №2 +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микровывод</a:t>
            </a:r>
            <a:endParaRPr lang="ru-RU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В) Логическая связка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3.Позиция автора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4.Собственная позиция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.Заключение</a:t>
            </a: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5976156" y="1061145"/>
            <a:ext cx="216024" cy="10801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72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39552" y="-2518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Трактовка задания №27 (сочинение)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383" t="23320" r="22773" b="18943"/>
          <a:stretch/>
        </p:blipFill>
        <p:spPr>
          <a:xfrm>
            <a:off x="943294" y="1052735"/>
            <a:ext cx="7661154" cy="566238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4" y="2420930"/>
            <a:ext cx="1703785" cy="1520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баллов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139041" y="3829099"/>
            <a:ext cx="16001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балл</a:t>
            </a:r>
          </a:p>
        </p:txBody>
      </p:sp>
    </p:spTree>
    <p:extLst>
      <p:ext uri="{BB962C8B-B14F-4D97-AF65-F5344CB8AC3E}">
        <p14:creationId xmlns:p14="http://schemas.microsoft.com/office/powerpoint/2010/main" val="206092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6421" y="1052736"/>
            <a:ext cx="7890060" cy="442535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200000"/>
              </a:lnSpc>
              <a:spcAft>
                <a:spcPts val="1000"/>
              </a:spcAft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Обращаемся к вступлению (закольцовываем работу). </a:t>
            </a:r>
          </a:p>
          <a:p>
            <a:pPr marL="0" indent="0">
              <a:lnSpc>
                <a:spcPct val="200000"/>
              </a:lnSpc>
              <a:spcAft>
                <a:spcPts val="1000"/>
              </a:spcAft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Заключение можно закончить известной фразой знаменитого писателя, поэта, учёного. Рекомендовано вспомнить народную пословицу или поговорку.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03958" cy="10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67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66" y="1340768"/>
            <a:ext cx="9193265" cy="5521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784976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Ничего не нужно искать вне текста для подтверждения своей позиции, помните, что главная ценность для вас –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текст.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17" y="473517"/>
            <a:ext cx="43338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6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«Самая дорогая…часть!»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3917600"/>
              </p:ext>
            </p:extLst>
          </p:nvPr>
        </p:nvGraphicFramePr>
        <p:xfrm>
          <a:off x="611560" y="1546183"/>
          <a:ext cx="7848872" cy="3960006"/>
        </p:xfrm>
        <a:graphic>
          <a:graphicData uri="http://schemas.openxmlformats.org/drawingml/2006/table">
            <a:tbl>
              <a:tblPr firstRow="1" firstCol="1" bandRow="1"/>
              <a:tblGrid>
                <a:gridCol w="3024336"/>
                <a:gridCol w="4824536"/>
              </a:tblGrid>
              <a:tr h="205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элементов</a:t>
                      </a:r>
                      <a:endParaRPr lang="ru-RU" sz="3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28" marR="61228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Комментарий учеников</a:t>
                      </a:r>
                      <a:endParaRPr lang="ru-RU" sz="3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28" marR="61228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14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Вступление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28" marR="61228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28" marR="61228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2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3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Аргумент 1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28" marR="61228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28" marR="61228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5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3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пояснение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28" marR="61228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28" marR="61228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2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3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Аргумент 2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28" marR="61228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28" marR="61228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6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3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пояснение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28" marR="61228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28" marR="61228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3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смысловая связь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28" marR="61228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28" marR="61228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474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9"/>
            <a:ext cx="8119814" cy="591631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Определяющими в оценивании комментария к сформулированной проблеме являются следующие позиции оценивания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-количество примеров-иллюстраций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-наличие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пояснений к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примерам-иллюстрациям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-указание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смысловой связи между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примерами-иллюстрациями.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При этом комментарий должен проводиться с опорой на исходный текст и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 фактических ошибок.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 остальные критерии оценивания остаются без изменений. Максимальный балл за задание 27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-24 балла!</a:t>
            </a:r>
          </a:p>
          <a:p>
            <a:pPr marL="0" indent="0">
              <a:buNone/>
            </a:pPr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Исключение аргументации из задания с развернутым ответом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означает уход от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культуроведческого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направления в содержании экзаменационной работы. Вспомним классическую фразу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Р. Барта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«Прочтение текста – акт одноразовый… и вместе с тем оно сплошь соткано из цитат, отсылок, отзвуков; все это языки культуры… старые и новые, которые проходят сквозь текст и создают мощную стереофонию». </a:t>
            </a:r>
          </a:p>
        </p:txBody>
      </p:sp>
    </p:spTree>
    <p:extLst>
      <p:ext uri="{BB962C8B-B14F-4D97-AF65-F5344CB8AC3E}">
        <p14:creationId xmlns:p14="http://schemas.microsoft.com/office/powerpoint/2010/main" val="200165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626469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1.Анализ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содержания текста. Формулировка проблемы.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«Прежде чем начать писать, я задаю себе три вопроса: что хочу </a:t>
            </a:r>
            <a:r>
              <a:rPr lang="ru-RU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написать, как</a:t>
            </a:r>
            <a:r>
              <a:rPr lang="ru-RU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для чего?» </a:t>
            </a:r>
            <a:r>
              <a:rPr lang="ru-RU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(М. Горький</a:t>
            </a:r>
            <a:r>
              <a:rPr lang="ru-RU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это предмет изображения, круг событий, явлений, лежащих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основе текста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это основное содержание текста.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это предмет обсуждения,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вопрос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над которым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рассуждает автор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Проблему часто можно сформулировать с помощью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вопросительного предложения</a:t>
            </a:r>
            <a:r>
              <a:rPr lang="ru-RU" dirty="0">
                <a:latin typeface="Times New Roman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28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857403"/>
          </a:xfrm>
        </p:spPr>
        <p:txBody>
          <a:bodyPr>
            <a:normAutofit fontScale="92500" lnSpcReduction="20000"/>
          </a:bodyPr>
          <a:lstStyle/>
          <a:p>
            <a:pPr marL="0" indent="0" algn="just" fontAlgn="base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i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Внимательно читаем текст.</a:t>
            </a:r>
            <a:endParaRPr lang="ru-RU" sz="2800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0" indent="0" fontAlgn="base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  <a:cs typeface="Times New Roman"/>
              </a:rPr>
              <a:t>Сочинение пишется 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по тексту</a:t>
            </a:r>
            <a:r>
              <a:rPr lang="ru-RU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  <a:cs typeface="Times New Roman"/>
              </a:rPr>
              <a:t>Теперь 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не нужно</a:t>
            </a:r>
            <a:r>
              <a:rPr lang="ru-RU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  <a:cs typeface="Times New Roman"/>
              </a:rPr>
              <a:t>приводить аргументы из литературы и жизненного опыта. Поэтому начинаете с 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внимательного прочтения текста</a:t>
            </a:r>
            <a:r>
              <a:rPr lang="ru-RU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  <a:cs typeface="Times New Roman"/>
              </a:rPr>
              <a:t>подчёркивания в нём основных мыслей, важных слов, фраз, художественных средств, которые использует автор. Вы должны найти в нём тот материал, который будете использовать при анализе.</a:t>
            </a:r>
          </a:p>
          <a:p>
            <a:pPr marL="0" indent="0" fontAlgn="base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Выделяем фразы, которые помогают понять текст</a:t>
            </a:r>
            <a:r>
              <a:rPr lang="ru-RU" sz="2800" dirty="0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144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/>
          </a:bodyPr>
          <a:lstStyle/>
          <a:p>
            <a:pPr marL="0" indent="0" algn="ctr" fontAlgn="base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Определяем проблему текста, пишем вступление.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fontAlgn="base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22222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Приступаем к самой важной части сочинения – определяем 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проблему.</a:t>
            </a:r>
            <a:r>
              <a:rPr lang="ru-RU" b="1" dirty="0" smtClean="0">
                <a:solidFill>
                  <a:srgbClr val="22222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22222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Если  неверно будет указана одна из проблем, по которой вы будете писать сочинение, то такая работа НЕ будет засчитана.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fontAlgn="base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22222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Вспомним, что 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проблема</a:t>
            </a:r>
            <a:r>
              <a:rPr lang="ru-RU" dirty="0" smtClean="0">
                <a:solidFill>
                  <a:srgbClr val="22222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текста – это то, </a:t>
            </a:r>
            <a:r>
              <a:rPr lang="ru-RU" u="sng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над чем размышляет автор, что его волнует; это вопрос, понять ответ на который пытается автор</a:t>
            </a:r>
            <a:r>
              <a:rPr lang="ru-RU" dirty="0" smtClean="0">
                <a:solidFill>
                  <a:srgbClr val="222222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55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332656"/>
            <a:ext cx="7886700" cy="584430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Способы формулирования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проблемы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Сформулировать самостоятельно (своими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словами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том случае, если проблему можно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сформулировать кратко – одним словом или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словосочетанием,- подойдет конструкция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«проблема +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существительное (словосочетание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в род. падеже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апример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поднимает проблему совести.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предлагает нам задуматься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над проблемой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«отцов и детей»,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центре внимания автора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проблема духовного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совершенствования человека.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620688"/>
            <a:ext cx="7886700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Более сложные проблемы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сформулировать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помощью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вопросительных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предложений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ли отдельная личность влиять на</a:t>
            </a: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ход истории? Такова проблема, которая</a:t>
            </a: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привлекла внимание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автора.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размышляет над судьбой родного</a:t>
            </a: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языка и предлагает своим читателям</a:t>
            </a: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задуматься над следующей проблемой: в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чём опасность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распространения жаргонных</a:t>
            </a: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слов?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65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6633"/>
            <a:ext cx="7886700" cy="792087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Процитировать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640960" cy="532859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некоторых текстах можно найти авторскую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формулировку проблемы. В таких случаях можно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цитату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Почему телевизор вытесняет сейчас книгу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?» -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таким вопросом начинает свой текст Д.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С. Лихачёв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24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2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2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1035</Words>
  <Application>Microsoft Office PowerPoint</Application>
  <PresentationFormat>Экран (4:3)</PresentationFormat>
  <Paragraphs>161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22</vt:i4>
      </vt:variant>
    </vt:vector>
  </HeadingPairs>
  <TitlesOfParts>
    <vt:vector size="37" baseType="lpstr">
      <vt:lpstr>Тема Office</vt:lpstr>
      <vt:lpstr>8_Тема Office</vt:lpstr>
      <vt:lpstr>10_Тема Office</vt:lpstr>
      <vt:lpstr>11_Тема Office</vt:lpstr>
      <vt:lpstr>12_Тема Office</vt:lpstr>
      <vt:lpstr>13_Тема Office</vt:lpstr>
      <vt:lpstr>14_Тема Office</vt:lpstr>
      <vt:lpstr>15_Тема Office</vt:lpstr>
      <vt:lpstr>17_Тема Office</vt:lpstr>
      <vt:lpstr>18_Тема Office</vt:lpstr>
      <vt:lpstr>1_Городская</vt:lpstr>
      <vt:lpstr>2_Городская</vt:lpstr>
      <vt:lpstr>19_Тема Office</vt:lpstr>
      <vt:lpstr>20_Тема Office</vt:lpstr>
      <vt:lpstr>21_Тема Office</vt:lpstr>
      <vt:lpstr>Презентация PowerPoint</vt:lpstr>
      <vt:lpstr>Трактовка задания №27 (сочинение)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Процитировать</vt:lpstr>
      <vt:lpstr>Типовые конструкции </vt:lpstr>
      <vt:lpstr>2. Комментарий к проблеме</vt:lpstr>
      <vt:lpstr>Комментарий бывает</vt:lpstr>
      <vt:lpstr>Презентация PowerPoint</vt:lpstr>
      <vt:lpstr>2. Комментарий</vt:lpstr>
      <vt:lpstr>Способы выражения авторской позиции</vt:lpstr>
      <vt:lpstr>  Аргументация собственного мнения</vt:lpstr>
      <vt:lpstr>Композиция сочинения</vt:lpstr>
      <vt:lpstr>Комментарий</vt:lpstr>
      <vt:lpstr>Презентация PowerPoint</vt:lpstr>
      <vt:lpstr>Заключение</vt:lpstr>
      <vt:lpstr>Презентация PowerPoint</vt:lpstr>
      <vt:lpstr>«Самая дорогая…часть!»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Пользователь</cp:lastModifiedBy>
  <cp:revision>18</cp:revision>
  <dcterms:created xsi:type="dcterms:W3CDTF">2018-09-11T16:49:22Z</dcterms:created>
  <dcterms:modified xsi:type="dcterms:W3CDTF">2020-03-13T15:37:35Z</dcterms:modified>
</cp:coreProperties>
</file>